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1" r:id="rId16"/>
    <p:sldId id="273" r:id="rId17"/>
    <p:sldId id="274" r:id="rId18"/>
    <p:sldId id="275" r:id="rId19"/>
    <p:sldId id="277" r:id="rId20"/>
    <p:sldId id="279" r:id="rId21"/>
    <p:sldId id="280"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088" autoAdjust="0"/>
  </p:normalViewPr>
  <p:slideViewPr>
    <p:cSldViewPr>
      <p:cViewPr varScale="1">
        <p:scale>
          <a:sx n="46" d="100"/>
          <a:sy n="46" d="100"/>
        </p:scale>
        <p:origin x="-12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Book Antiqua" pitchFamily="18" charset="0"/>
                <a:cs typeface="+mn-cs"/>
              </a:defRPr>
            </a:lvl1pPr>
          </a:lstStyle>
          <a:p>
            <a:pPr>
              <a:defRPr/>
            </a:pPr>
            <a:endParaRPr lang="en-US"/>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Book Antiqua" pitchFamily="18" charset="0"/>
                <a:cs typeface="+mn-cs"/>
              </a:defRPr>
            </a:lvl1pPr>
          </a:lstStyle>
          <a:p>
            <a:pPr>
              <a:defRPr/>
            </a:pPr>
            <a:fld id="{38C42BB1-B072-49B6-858F-99549C316853}" type="datetimeFigureOut">
              <a:rPr lang="en-US"/>
              <a:pPr>
                <a:defRPr/>
              </a:pPr>
              <a:t>8/14/2012</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Book Antiqua" pitchFamily="18" charset="0"/>
                <a:cs typeface="+mn-cs"/>
              </a:defRPr>
            </a:lvl1pPr>
          </a:lstStyle>
          <a:p>
            <a:pPr>
              <a:defRPr/>
            </a:pPr>
            <a:endParaRPr 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Book Antiqua" pitchFamily="18" charset="0"/>
                <a:cs typeface="+mn-cs"/>
              </a:defRPr>
            </a:lvl1pPr>
          </a:lstStyle>
          <a:p>
            <a:pPr>
              <a:defRPr/>
            </a:pPr>
            <a:fld id="{EA2FF07F-7612-4F5D-B7FD-5281E43ED6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Export-Import_Bank" TargetMode="External"/><Relationship Id="rId3" Type="http://schemas.openxmlformats.org/officeDocument/2006/relationships/hyperlink" Target="http://en.wikipedia.org/wiki/Foreign_policy" TargetMode="External"/><Relationship Id="rId7" Type="http://schemas.openxmlformats.org/officeDocument/2006/relationships/hyperlink" Target="http://en.wikipedia.org/wiki/Pan-Americanis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en.wikipedia.org/wiki/Latin_America" TargetMode="External"/><Relationship Id="rId5" Type="http://schemas.openxmlformats.org/officeDocument/2006/relationships/hyperlink" Target="http://en.wikipedia.org/wiki/Franklin_Roosevelt" TargetMode="External"/><Relationship Id="rId10" Type="http://schemas.openxmlformats.org/officeDocument/2006/relationships/hyperlink" Target="http://en.wikipedia.org/wiki/Montevideo" TargetMode="External"/><Relationship Id="rId4" Type="http://schemas.openxmlformats.org/officeDocument/2006/relationships/hyperlink" Target="http://en.wikipedia.org/wiki/United_States" TargetMode="External"/><Relationship Id="rId9" Type="http://schemas.openxmlformats.org/officeDocument/2006/relationships/hyperlink" Target="http://en.wikipedia.org/wiki/Cordell_Hull"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Romania" TargetMode="External"/><Relationship Id="rId3" Type="http://schemas.openxmlformats.org/officeDocument/2006/relationships/hyperlink" Target="http://en.wikipedia.org/wiki/Sphere_of_interest" TargetMode="External"/><Relationship Id="rId7" Type="http://schemas.openxmlformats.org/officeDocument/2006/relationships/hyperlink" Target="http://en.wikipedia.org/wiki/Kingdom_of_Hungary" TargetMode="External"/><Relationship Id="rId12" Type="http://schemas.openxmlformats.org/officeDocument/2006/relationships/hyperlink" Target="http://en.wikipedia.org/wiki/Independent_State_of_Croatia"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Molotov-Ribbentrop_Pact" TargetMode="External"/><Relationship Id="rId11" Type="http://schemas.openxmlformats.org/officeDocument/2006/relationships/hyperlink" Target="http://en.wikipedia.org/wiki/Yugoslavia" TargetMode="External"/><Relationship Id="rId5" Type="http://schemas.openxmlformats.org/officeDocument/2006/relationships/hyperlink" Target="http://en.wikipedia.org/wiki/Anti-Comintern_Pact" TargetMode="External"/><Relationship Id="rId10" Type="http://schemas.openxmlformats.org/officeDocument/2006/relationships/hyperlink" Target="http://en.wikipedia.org/wiki/Bulgaria" TargetMode="External"/><Relationship Id="rId4" Type="http://schemas.openxmlformats.org/officeDocument/2006/relationships/hyperlink" Target="http://en.wikipedia.org/wiki/Soviet_Union" TargetMode="External"/><Relationship Id="rId9" Type="http://schemas.openxmlformats.org/officeDocument/2006/relationships/hyperlink" Target="http://en.wikipedia.org/wiki/Slovak_Republic_(1939%E2%80%93194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Quarantine_Speech" TargetMode="External"/><Relationship Id="rId13" Type="http://schemas.openxmlformats.org/officeDocument/2006/relationships/hyperlink" Target="http://en.wikipedia.org/wiki/Slovak_language" TargetMode="External"/><Relationship Id="rId18" Type="http://schemas.openxmlformats.org/officeDocument/2006/relationships/hyperlink" Target="http://en.wikipedia.org/wiki/Sudetenland" TargetMode="External"/><Relationship Id="rId26" Type="http://schemas.openxmlformats.org/officeDocument/2006/relationships/hyperlink" Target="http://en.wikipedia.org/wiki/Neutrality" TargetMode="External"/><Relationship Id="rId3" Type="http://schemas.openxmlformats.org/officeDocument/2006/relationships/hyperlink" Target="http://en.wikipedia.org/wiki/Franklin_Delano_Roosevelt" TargetMode="External"/><Relationship Id="rId21" Type="http://schemas.openxmlformats.org/officeDocument/2006/relationships/hyperlink" Target="http://en.wikipedia.org/wiki/Appeasement" TargetMode="External"/><Relationship Id="rId34" Type="http://schemas.openxmlformats.org/officeDocument/2006/relationships/hyperlink" Target="http://en.wikipedia.org/wiki/Annexation" TargetMode="External"/><Relationship Id="rId7" Type="http://schemas.openxmlformats.org/officeDocument/2006/relationships/hyperlink" Target="http://en.wikipedia.org/wiki/Germany" TargetMode="External"/><Relationship Id="rId12" Type="http://schemas.openxmlformats.org/officeDocument/2006/relationships/hyperlink" Target="http://en.wikipedia.org/wiki/Czech_language" TargetMode="External"/><Relationship Id="rId17" Type="http://schemas.openxmlformats.org/officeDocument/2006/relationships/hyperlink" Target="http://en.wikipedia.org/wiki/Nazi_Germany" TargetMode="External"/><Relationship Id="rId25" Type="http://schemas.openxmlformats.org/officeDocument/2006/relationships/hyperlink" Target="http://en.wikipedia.org/wiki/Non-aggression_pact" TargetMode="External"/><Relationship Id="rId33" Type="http://schemas.openxmlformats.org/officeDocument/2006/relationships/hyperlink" Target="http://en.wikipedia.org/wiki/Winter_War" TargetMode="External"/><Relationship Id="rId38" Type="http://schemas.openxmlformats.org/officeDocument/2006/relationships/hyperlink" Target="http://en.wikipedia.org/wiki/Romania" TargetMode="External"/><Relationship Id="rId2" Type="http://schemas.openxmlformats.org/officeDocument/2006/relationships/slide" Target="../slides/slide6.xml"/><Relationship Id="rId16" Type="http://schemas.openxmlformats.org/officeDocument/2006/relationships/hyperlink" Target="http://en.wikipedia.org/wiki/Italian_language" TargetMode="External"/><Relationship Id="rId20" Type="http://schemas.openxmlformats.org/officeDocument/2006/relationships/hyperlink" Target="http://en.wikipedia.org/wiki/Munich" TargetMode="External"/><Relationship Id="rId29" Type="http://schemas.openxmlformats.org/officeDocument/2006/relationships/hyperlink" Target="http://en.wikipedia.org/wiki/Eastern_Europe" TargetMode="External"/><Relationship Id="rId1" Type="http://schemas.openxmlformats.org/officeDocument/2006/relationships/notesMaster" Target="../notesMasters/notesMaster1.xml"/><Relationship Id="rId6" Type="http://schemas.openxmlformats.org/officeDocument/2006/relationships/hyperlink" Target="http://en.wikipedia.org/wiki/Italy" TargetMode="External"/><Relationship Id="rId11" Type="http://schemas.openxmlformats.org/officeDocument/2006/relationships/hyperlink" Target="http://en.wikipedia.org/wiki/Chicago_Tribune" TargetMode="External"/><Relationship Id="rId24" Type="http://schemas.openxmlformats.org/officeDocument/2006/relationships/hyperlink" Target="http://en.wikipedia.org/wiki/Moscow" TargetMode="External"/><Relationship Id="rId32" Type="http://schemas.openxmlformats.org/officeDocument/2006/relationships/hyperlink" Target="http://en.wikipedia.org/wiki/Finland" TargetMode="External"/><Relationship Id="rId37" Type="http://schemas.openxmlformats.org/officeDocument/2006/relationships/hyperlink" Target="http://en.wikipedia.org/wiki/Lithuania" TargetMode="External"/><Relationship Id="rId5" Type="http://schemas.openxmlformats.org/officeDocument/2006/relationships/hyperlink" Target="http://en.wikipedia.org/wiki/Japan" TargetMode="External"/><Relationship Id="rId15" Type="http://schemas.openxmlformats.org/officeDocument/2006/relationships/hyperlink" Target="http://en.wikipedia.org/wiki/French_language" TargetMode="External"/><Relationship Id="rId23" Type="http://schemas.openxmlformats.org/officeDocument/2006/relationships/hyperlink" Target="http://en.wikipedia.org/wiki/German-Soviet_Non-Aggression_Pact" TargetMode="External"/><Relationship Id="rId28" Type="http://schemas.openxmlformats.org/officeDocument/2006/relationships/hyperlink" Target="http://en.wikipedia.org/wiki/Northern_Europe" TargetMode="External"/><Relationship Id="rId36" Type="http://schemas.openxmlformats.org/officeDocument/2006/relationships/hyperlink" Target="http://en.wikipedia.org/wiki/Latvia" TargetMode="External"/><Relationship Id="rId10" Type="http://schemas.openxmlformats.org/officeDocument/2006/relationships/hyperlink" Target="http://en.wikipedia.org/wiki/Robert_R._McCormick" TargetMode="External"/><Relationship Id="rId19" Type="http://schemas.openxmlformats.org/officeDocument/2006/relationships/hyperlink" Target="http://en.wikipedia.org/wiki/Czechoslovakia" TargetMode="External"/><Relationship Id="rId31" Type="http://schemas.openxmlformats.org/officeDocument/2006/relationships/hyperlink" Target="http://en.wikipedia.org/wiki/Second_Polish_Republic" TargetMode="External"/><Relationship Id="rId4" Type="http://schemas.openxmlformats.org/officeDocument/2006/relationships/hyperlink" Target="http://en.wikipedia.org/wiki/Chicago" TargetMode="External"/><Relationship Id="rId9" Type="http://schemas.openxmlformats.org/officeDocument/2006/relationships/hyperlink" Target="http://en.wikipedia.org/wiki/William_Randolph_Hearst" TargetMode="External"/><Relationship Id="rId14" Type="http://schemas.openxmlformats.org/officeDocument/2006/relationships/hyperlink" Target="http://en.wikipedia.org/wiki/German_language" TargetMode="External"/><Relationship Id="rId22" Type="http://schemas.openxmlformats.org/officeDocument/2006/relationships/hyperlink" Target="http://en.wikipedia.org/wiki/Union_of_Soviet_Socialist_Republics" TargetMode="External"/><Relationship Id="rId27" Type="http://schemas.openxmlformats.org/officeDocument/2006/relationships/hyperlink" Target="http://en.wikipedia.org/wiki/Operation_Barbarossa" TargetMode="External"/><Relationship Id="rId30" Type="http://schemas.openxmlformats.org/officeDocument/2006/relationships/hyperlink" Target="http://en.wikipedia.org/wiki/Invasion_of_Poland_(1939)" TargetMode="External"/><Relationship Id="rId35" Type="http://schemas.openxmlformats.org/officeDocument/2006/relationships/hyperlink" Target="http://en.wikipedia.org/wiki/Estonia"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r>
              <a:rPr lang="en-US" smtClean="0"/>
              <a:t>FDR is more concerned with America’s recovery than with international cooperation.  He decides not to go to a conference that while helping to prevent further global economic decline might hinder America's chance at recovery.  This only encouraged European dictators.</a:t>
            </a:r>
          </a:p>
          <a:p>
            <a:pPr eaLnBrk="1" hangingPunct="1"/>
            <a:endParaRPr lang="en-US" smtClean="0"/>
          </a:p>
          <a:p>
            <a:pPr eaLnBrk="1" hangingPunct="1"/>
            <a:r>
              <a:rPr lang="en-US" smtClean="0"/>
              <a:t>FDR and most Americans agree that they can no longer afford to administer the Philippines.  The Tydings-McDuffie Act promised the Filipinos their freedom by 1946.  More because the US was interested in their own well being than in what was best for the Filipinos.  Evidenced by the unfair economic terms that were imposed upon American withdrawal.</a:t>
            </a:r>
          </a:p>
          <a:p>
            <a:pPr eaLnBrk="1" hangingPunct="1"/>
            <a:endParaRPr lang="en-US" smtClean="0"/>
          </a:p>
          <a:p>
            <a:pPr eaLnBrk="1" hangingPunct="1"/>
            <a:r>
              <a:rPr lang="en-US" smtClean="0"/>
              <a:t>Interested in trade with the Soviets, FDR make the unpopular decision to recognize the USSR as a legitimate nation.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r>
              <a:rPr lang="en-US" smtClean="0"/>
              <a:t>United States begins supporting USSR under Lend-Lease.</a:t>
            </a:r>
          </a:p>
          <a:p>
            <a:endParaRPr lang="en-US" smtClean="0"/>
          </a:p>
          <a:p>
            <a:r>
              <a:rPr lang="en-US" smtClean="0"/>
              <a:t>Agreement made between FDR and Churchill – status of conquered territories after Germany was defeated </a:t>
            </a:r>
            <a:r>
              <a:rPr lang="en-US" smtClean="0">
                <a:sym typeface="Wingdings" pitchFamily="2" charset="2"/>
              </a:rPr>
              <a:t> self determination.  </a:t>
            </a:r>
          </a:p>
          <a:p>
            <a:endParaRPr lang="en-US" smtClean="0">
              <a:sym typeface="Wingdings" pitchFamily="2" charset="2"/>
            </a:endParaRPr>
          </a:p>
          <a:p>
            <a:r>
              <a:rPr lang="en-US" smtClean="0">
                <a:sym typeface="Wingdings" pitchFamily="2" charset="2"/>
              </a:rPr>
              <a:t>Liberals liked it – called for a new League of Nations and self-determination</a:t>
            </a:r>
          </a:p>
          <a:p>
            <a:r>
              <a:rPr lang="en-US" smtClean="0">
                <a:sym typeface="Wingdings" pitchFamily="2" charset="2"/>
              </a:rPr>
              <a:t>Isolationists hated it – why was the US getting involved?  The US was no longer neutral.</a:t>
            </a: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smtClean="0"/>
              <a:t>U.S. stopped exporting oil to Japan in the summer of 1941.  As a result Japan was preparing to move on the Dutch East Indies which was an oil rich area.  To prevent this, FDR ordered a military buildup in the Philippines and moved the U.S. Naval fleet from San Diego to Hawaii.  Japan’s attack on Pearl Harbor was an attempt to neutralize American naval forces in the South Pacific so that they might proceed with their planned invasion of the Dutch East Indies.</a:t>
            </a:r>
          </a:p>
          <a:p>
            <a:endParaRPr lang="en-US" smtClean="0"/>
          </a:p>
          <a:p>
            <a:r>
              <a:rPr lang="en-US" smtClean="0"/>
              <a:t>The attack on Pearl Harbor shifted American public opinion about the war dramatically.  War was declared on Japan the next day and on Germany by December 11</a:t>
            </a:r>
            <a:r>
              <a:rPr lang="en-US" baseline="30000" smtClean="0"/>
              <a:t>th</a:t>
            </a:r>
            <a:r>
              <a:rPr lang="en-US" smtClean="0"/>
              <a:t>.  The United States had officially entered WWII.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r>
              <a:rPr lang="en-US" smtClean="0"/>
              <a:t>The </a:t>
            </a:r>
            <a:r>
              <a:rPr lang="en-US" b="1" smtClean="0"/>
              <a:t>Good Neighbor policy</a:t>
            </a:r>
            <a:r>
              <a:rPr lang="en-US" smtClean="0"/>
              <a:t> was the </a:t>
            </a:r>
            <a:r>
              <a:rPr lang="en-US" smtClean="0">
                <a:hlinkClick r:id="rId3" tooltip="Foreign policy"/>
              </a:rPr>
              <a:t>foreign policy</a:t>
            </a:r>
            <a:r>
              <a:rPr lang="en-US" smtClean="0"/>
              <a:t> of the administration of </a:t>
            </a:r>
            <a:r>
              <a:rPr lang="en-US" smtClean="0">
                <a:hlinkClick r:id="rId4" tooltip="United States"/>
              </a:rPr>
              <a:t>United States</a:t>
            </a:r>
            <a:r>
              <a:rPr lang="en-US" smtClean="0"/>
              <a:t> President </a:t>
            </a:r>
            <a:r>
              <a:rPr lang="en-US" smtClean="0">
                <a:hlinkClick r:id="rId5" tooltip="Franklin Roosevelt"/>
              </a:rPr>
              <a:t>Franklin Roosevelt</a:t>
            </a:r>
            <a:r>
              <a:rPr lang="en-US" smtClean="0"/>
              <a:t> toward the countries of </a:t>
            </a:r>
            <a:r>
              <a:rPr lang="en-US" smtClean="0">
                <a:hlinkClick r:id="rId6" tooltip="Latin America"/>
              </a:rPr>
              <a:t>Latin America</a:t>
            </a:r>
            <a:r>
              <a:rPr lang="en-US" smtClean="0"/>
              <a:t>. The United States wished to have good relations with its neighbors, especially at a time when conflicts were beginning to rise once again, and this policy was more or less intended to garner Latin American support. Giving up unpopular military intervention, the United States shifted to other methods to maintain its influence in Latin America: </a:t>
            </a:r>
            <a:r>
              <a:rPr lang="en-US" smtClean="0">
                <a:hlinkClick r:id="rId7" tooltip="Pan-Americanism"/>
              </a:rPr>
              <a:t>Pan-Americanism</a:t>
            </a:r>
            <a:r>
              <a:rPr lang="en-US" smtClean="0"/>
              <a:t>, support for strong local leaders, the training of national guards, economic and cultural penetration, </a:t>
            </a:r>
            <a:r>
              <a:rPr lang="en-US" smtClean="0">
                <a:hlinkClick r:id="rId8" tooltip="Export-Import Bank"/>
              </a:rPr>
              <a:t>Export-Import Bank</a:t>
            </a:r>
            <a:r>
              <a:rPr lang="en-US" smtClean="0"/>
              <a:t> loans, financial supervision, and political subversion. The Good Neighbor Policy meant that the United States would keep its eye on Latin America in a more peaceful tone. On March 4, 1933, Roosevelt stated during his inaugural address that: "In the field of world policy I would dedicate this nation to the policy of the good neighbor--the neighbor who resolutely respects himself and, because he does so, respects the rights of others." This position was affirmed by </a:t>
            </a:r>
            <a:r>
              <a:rPr lang="en-US" smtClean="0">
                <a:hlinkClick r:id="rId9" tooltip="Cordell Hull"/>
              </a:rPr>
              <a:t>Cordell Hull</a:t>
            </a:r>
            <a:r>
              <a:rPr lang="en-US" smtClean="0"/>
              <a:t>, Roosevelt's Secretary of State at a conference of American states in </a:t>
            </a:r>
            <a:r>
              <a:rPr lang="en-US" smtClean="0">
                <a:hlinkClick r:id="rId10" tooltip="Montevideo"/>
              </a:rPr>
              <a:t>Montevideo</a:t>
            </a:r>
            <a:r>
              <a:rPr lang="en-US" smtClean="0"/>
              <a:t> in December 1933. Hull said: "No country has the right to intervene in the internal or external affairs of another“. This is apparent when in December of the same year Roosevelt again gave verbal evidence of a shift in U.S. policy in the region when he stated: "The definite policy of the United States from now on is one opposed to armed intervention."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pPr eaLnBrk="1" hangingPunct="1"/>
            <a:r>
              <a:rPr lang="en-US" smtClean="0"/>
              <a:t>The three nations agreed that for the next ten years they would "stand by and co-operate with one another in... their prime purpose to establish and maintain a new order of things... to promote the mutual prosperity and welfare of the peoples concerned." They recognized each other's </a:t>
            </a:r>
            <a:r>
              <a:rPr lang="en-US" smtClean="0">
                <a:hlinkClick r:id="rId3" tooltip="Sphere of interest"/>
              </a:rPr>
              <a:t>spheres of interest</a:t>
            </a:r>
            <a:r>
              <a:rPr lang="en-US" smtClean="0"/>
              <a:t> and undertook "to assist one another with all political, economic and military means when one of the three contracting powers is attacked" by a country not already involved in the war, excluding the </a:t>
            </a:r>
            <a:r>
              <a:rPr lang="en-US" smtClean="0">
                <a:hlinkClick r:id="rId4" tooltip="Soviet Union"/>
              </a:rPr>
              <a:t>Soviet Union</a:t>
            </a:r>
            <a:r>
              <a:rPr lang="en-US" smtClean="0"/>
              <a:t>.</a:t>
            </a:r>
          </a:p>
          <a:p>
            <a:pPr eaLnBrk="1" hangingPunct="1"/>
            <a:r>
              <a:rPr lang="en-US" smtClean="0"/>
              <a:t>The pact supplemented the </a:t>
            </a:r>
            <a:r>
              <a:rPr lang="en-US" smtClean="0">
                <a:hlinkClick r:id="rId5" tooltip="Anti-Comintern Pact"/>
              </a:rPr>
              <a:t>Anti-Comintern Pact</a:t>
            </a:r>
            <a:r>
              <a:rPr lang="en-US" smtClean="0"/>
              <a:t> of 1936 and helped overcome the rift that had developed between Japan and Germany following the </a:t>
            </a:r>
            <a:r>
              <a:rPr lang="en-US" smtClean="0">
                <a:hlinkClick r:id="rId6" tooltip="Molotov-Ribbentrop Pact"/>
              </a:rPr>
              <a:t>Molotov-Ribbentrop Pact</a:t>
            </a:r>
            <a:r>
              <a:rPr lang="en-US" smtClean="0"/>
              <a:t> signed by Germany and the Soviet Union in 1939.</a:t>
            </a:r>
          </a:p>
          <a:p>
            <a:pPr eaLnBrk="1" hangingPunct="1"/>
            <a:r>
              <a:rPr lang="en-US" smtClean="0"/>
              <a:t>The Tripartite Pact was subsequently joined by </a:t>
            </a:r>
            <a:r>
              <a:rPr lang="en-US" smtClean="0">
                <a:hlinkClick r:id="rId7" tooltip="Kingdom of Hungary"/>
              </a:rPr>
              <a:t>Hungary</a:t>
            </a:r>
            <a:r>
              <a:rPr lang="en-US" smtClean="0"/>
              <a:t> (November 20, 1940), by </a:t>
            </a:r>
            <a:r>
              <a:rPr lang="en-US" smtClean="0">
                <a:hlinkClick r:id="rId8" tooltip="Romania"/>
              </a:rPr>
              <a:t>Romania</a:t>
            </a:r>
            <a:r>
              <a:rPr lang="en-US" smtClean="0"/>
              <a:t> (November 23, 1940), by </a:t>
            </a:r>
            <a:r>
              <a:rPr lang="en-US" smtClean="0">
                <a:hlinkClick r:id="rId9" tooltip="Slovak Republic (1939–1945)"/>
              </a:rPr>
              <a:t>Slovakia</a:t>
            </a:r>
            <a:r>
              <a:rPr lang="en-US" smtClean="0"/>
              <a:t> (November 24, 1940), by </a:t>
            </a:r>
            <a:r>
              <a:rPr lang="en-US" smtClean="0">
                <a:hlinkClick r:id="rId10" tooltip="Bulgaria"/>
              </a:rPr>
              <a:t>Bulgaria</a:t>
            </a:r>
            <a:r>
              <a:rPr lang="en-US" smtClean="0"/>
              <a:t> (March 1, 1941, prior to the arrival of German troops), by </a:t>
            </a:r>
            <a:r>
              <a:rPr lang="en-US" smtClean="0">
                <a:hlinkClick r:id="rId11" tooltip="Yugoslavia"/>
              </a:rPr>
              <a:t>Yugoslavia</a:t>
            </a:r>
            <a:r>
              <a:rPr lang="en-US" smtClean="0"/>
              <a:t> (March 25, 1941) and by </a:t>
            </a:r>
            <a:r>
              <a:rPr lang="en-US" smtClean="0">
                <a:hlinkClick r:id="rId12" tooltip="Independent State of Croatia"/>
              </a:rPr>
              <a:t>Croatia</a:t>
            </a:r>
            <a:r>
              <a:rPr lang="en-US" smtClean="0"/>
              <a:t> (June 15, 1941).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smtClean="0"/>
              <a:t>Dr. Seuss cartoons.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a:lnSpc>
                <a:spcPct val="80000"/>
              </a:lnSpc>
            </a:pPr>
            <a:r>
              <a:rPr lang="en-US" sz="1000" smtClean="0"/>
              <a:t>The </a:t>
            </a:r>
            <a:r>
              <a:rPr lang="en-US" sz="1000" b="1" smtClean="0"/>
              <a:t>Quarantine Speech</a:t>
            </a:r>
            <a:r>
              <a:rPr lang="en-US" sz="1000" smtClean="0"/>
              <a:t> was given by U.S. President </a:t>
            </a:r>
            <a:r>
              <a:rPr lang="en-US" sz="1000" smtClean="0">
                <a:hlinkClick r:id="rId3" tooltip="Franklin Delano Roosevelt"/>
              </a:rPr>
              <a:t>Franklin Delano Roosevelt</a:t>
            </a:r>
            <a:r>
              <a:rPr lang="en-US" sz="1000" smtClean="0"/>
              <a:t> on October 5, 1937 in </a:t>
            </a:r>
            <a:r>
              <a:rPr lang="en-US" sz="1000" smtClean="0">
                <a:hlinkClick r:id="rId4" tooltip="Chicago"/>
              </a:rPr>
              <a:t>Chicago</a:t>
            </a:r>
            <a:r>
              <a:rPr lang="en-US" sz="1000" smtClean="0"/>
              <a:t>, calling for an international "quarantine of the aggressor nations" as an alternative to the political climate of American neutrality and isolationism that was prevalent at the time. The speech intensified America's isolationist mood, causing protest by isolationists and foes to intervention. No countries were directly mentioned in the speech, but it was interpreted as referring to </a:t>
            </a:r>
            <a:r>
              <a:rPr lang="en-US" sz="1000" smtClean="0">
                <a:hlinkClick r:id="rId5" tooltip="Japan"/>
              </a:rPr>
              <a:t>Japan</a:t>
            </a:r>
            <a:r>
              <a:rPr lang="en-US" sz="1000" smtClean="0"/>
              <a:t>, </a:t>
            </a:r>
            <a:r>
              <a:rPr lang="en-US" sz="1000" smtClean="0">
                <a:hlinkClick r:id="rId6" tooltip="Italy"/>
              </a:rPr>
              <a:t>Italy</a:t>
            </a:r>
            <a:r>
              <a:rPr lang="en-US" sz="1000" smtClean="0"/>
              <a:t>, and </a:t>
            </a:r>
            <a:r>
              <a:rPr lang="en-US" sz="1000" smtClean="0">
                <a:hlinkClick r:id="rId7" tooltip="Germany"/>
              </a:rPr>
              <a:t>Germany</a:t>
            </a:r>
            <a:r>
              <a:rPr lang="en-US" sz="1000" smtClean="0"/>
              <a:t>.</a:t>
            </a:r>
            <a:r>
              <a:rPr lang="en-US" sz="1000" smtClean="0">
                <a:hlinkClick r:id="rId8"/>
              </a:rPr>
              <a:t>[1]</a:t>
            </a:r>
            <a:r>
              <a:rPr lang="en-US" sz="1000" smtClean="0"/>
              <a:t> Roosevelt suggested the use of economic pressure, a forceful response, but less direct than outright aggression.</a:t>
            </a:r>
          </a:p>
          <a:p>
            <a:pPr>
              <a:lnSpc>
                <a:spcPct val="80000"/>
              </a:lnSpc>
            </a:pPr>
            <a:r>
              <a:rPr lang="en-US" sz="1000" smtClean="0"/>
              <a:t>Public response to the speech was mixed. It was heavily criticized by </a:t>
            </a:r>
            <a:r>
              <a:rPr lang="en-US" sz="1000" smtClean="0">
                <a:hlinkClick r:id="rId9" tooltip="William Randolph Hearst"/>
              </a:rPr>
              <a:t>Hearst-owned</a:t>
            </a:r>
            <a:r>
              <a:rPr lang="en-US" sz="1000" smtClean="0"/>
              <a:t> newspapers and </a:t>
            </a:r>
            <a:r>
              <a:rPr lang="en-US" sz="1000" smtClean="0">
                <a:hlinkClick r:id="rId10" tooltip="Robert R. McCormick"/>
              </a:rPr>
              <a:t>Robert R. McCormick</a:t>
            </a:r>
            <a:r>
              <a:rPr lang="en-US" sz="1000" smtClean="0"/>
              <a:t> of the </a:t>
            </a:r>
            <a:r>
              <a:rPr lang="en-US" sz="1000" i="1" smtClean="0">
                <a:hlinkClick r:id="rId11" tooltip="Chicago Tribune"/>
              </a:rPr>
              <a:t>Chicago Tribune</a:t>
            </a:r>
            <a:r>
              <a:rPr lang="en-US" sz="1000" smtClean="0"/>
              <a:t>, but several subsequent compendia of editorials showed overall approval in US media</a:t>
            </a:r>
          </a:p>
          <a:p>
            <a:pPr>
              <a:lnSpc>
                <a:spcPct val="80000"/>
              </a:lnSpc>
            </a:pPr>
            <a:endParaRPr lang="en-US" sz="1000" smtClean="0"/>
          </a:p>
          <a:p>
            <a:pPr>
              <a:lnSpc>
                <a:spcPct val="80000"/>
              </a:lnSpc>
            </a:pPr>
            <a:r>
              <a:rPr lang="en-US" sz="1000" smtClean="0"/>
              <a:t>The </a:t>
            </a:r>
            <a:r>
              <a:rPr lang="en-US" sz="1000" b="1" smtClean="0"/>
              <a:t>Munich Pact</a:t>
            </a:r>
            <a:r>
              <a:rPr lang="en-US" sz="1000" smtClean="0"/>
              <a:t> (</a:t>
            </a:r>
            <a:r>
              <a:rPr lang="en-US" sz="1000" smtClean="0">
                <a:hlinkClick r:id="rId12" tooltip="Czech language"/>
              </a:rPr>
              <a:t>Czech</a:t>
            </a:r>
            <a:r>
              <a:rPr lang="en-US" sz="1000" smtClean="0"/>
              <a:t>: </a:t>
            </a:r>
            <a:r>
              <a:rPr lang="cs-CZ" sz="1000" i="1" smtClean="0"/>
              <a:t>Mnichovská dohoda</a:t>
            </a:r>
            <a:r>
              <a:rPr lang="en-US" sz="1000" smtClean="0"/>
              <a:t>; </a:t>
            </a:r>
            <a:r>
              <a:rPr lang="en-US" sz="1000" smtClean="0">
                <a:hlinkClick r:id="rId13" tooltip="Slovak language"/>
              </a:rPr>
              <a:t>Slovak</a:t>
            </a:r>
            <a:r>
              <a:rPr lang="en-US" sz="1000" smtClean="0"/>
              <a:t>: </a:t>
            </a:r>
            <a:r>
              <a:rPr lang="sk-SK" sz="1000" i="1" smtClean="0"/>
              <a:t>Mníchovská dohoda</a:t>
            </a:r>
            <a:r>
              <a:rPr lang="en-US" sz="1000" smtClean="0"/>
              <a:t>; </a:t>
            </a:r>
            <a:r>
              <a:rPr lang="en-US" sz="1000" smtClean="0">
                <a:hlinkClick r:id="rId14" tooltip="German language"/>
              </a:rPr>
              <a:t>German</a:t>
            </a:r>
            <a:r>
              <a:rPr lang="en-US" sz="1000" smtClean="0"/>
              <a:t>: </a:t>
            </a:r>
            <a:r>
              <a:rPr lang="de-DE" sz="1000" i="1" smtClean="0"/>
              <a:t>Münchner Abkommen</a:t>
            </a:r>
            <a:r>
              <a:rPr lang="en-US" sz="1000" smtClean="0"/>
              <a:t>; </a:t>
            </a:r>
            <a:r>
              <a:rPr lang="en-US" sz="1000" smtClean="0">
                <a:hlinkClick r:id="rId15" tooltip="French language"/>
              </a:rPr>
              <a:t>French</a:t>
            </a:r>
            <a:r>
              <a:rPr lang="en-US" sz="1000" smtClean="0"/>
              <a:t>: </a:t>
            </a:r>
            <a:r>
              <a:rPr lang="fr-FR" sz="1000" i="1" smtClean="0"/>
              <a:t>Accords de Munich</a:t>
            </a:r>
            <a:r>
              <a:rPr lang="en-US" sz="1000" smtClean="0"/>
              <a:t>; </a:t>
            </a:r>
            <a:r>
              <a:rPr lang="en-US" sz="1000" smtClean="0">
                <a:hlinkClick r:id="rId16" tooltip="Italian language"/>
              </a:rPr>
              <a:t>Italian</a:t>
            </a:r>
            <a:r>
              <a:rPr lang="en-US" sz="1000" smtClean="0"/>
              <a:t>: </a:t>
            </a:r>
            <a:r>
              <a:rPr lang="it-IT" sz="1000" i="1" smtClean="0"/>
              <a:t>Accordi di Monaco</a:t>
            </a:r>
            <a:r>
              <a:rPr lang="en-US" sz="1000" smtClean="0"/>
              <a:t>) was an agreement permitting </a:t>
            </a:r>
            <a:r>
              <a:rPr lang="en-US" sz="1000" smtClean="0">
                <a:hlinkClick r:id="rId17" tooltip="Nazi Germany"/>
              </a:rPr>
              <a:t>Nazi German</a:t>
            </a:r>
            <a:r>
              <a:rPr lang="en-US" sz="1000" smtClean="0"/>
              <a:t> annexation of Czechoslovakia's Sudetenland. The </a:t>
            </a:r>
            <a:r>
              <a:rPr lang="en-US" sz="1000" smtClean="0">
                <a:hlinkClick r:id="rId18" tooltip="Sudetenland"/>
              </a:rPr>
              <a:t>Sudetenland</a:t>
            </a:r>
            <a:r>
              <a:rPr lang="en-US" sz="1000" smtClean="0"/>
              <a:t> were areas along borders of </a:t>
            </a:r>
            <a:r>
              <a:rPr lang="en-US" sz="1000" smtClean="0">
                <a:hlinkClick r:id="rId19" tooltip="Czechoslovakia"/>
              </a:rPr>
              <a:t>Czechoslovakia</a:t>
            </a:r>
            <a:r>
              <a:rPr lang="en-US" sz="1000" smtClean="0"/>
              <a:t>, mainly inhabited by ethnic Germans. The agreement was negotiated at a conference held in </a:t>
            </a:r>
            <a:r>
              <a:rPr lang="en-US" sz="1000" smtClean="0">
                <a:hlinkClick r:id="rId20" tooltip="Munich"/>
              </a:rPr>
              <a:t>Munich</a:t>
            </a:r>
            <a:r>
              <a:rPr lang="en-US" sz="1000" smtClean="0"/>
              <a:t>, </a:t>
            </a:r>
            <a:r>
              <a:rPr lang="en-US" sz="1000" smtClean="0">
                <a:hlinkClick r:id="rId17" tooltip="Nazi Germany"/>
              </a:rPr>
              <a:t>Germany</a:t>
            </a:r>
            <a:r>
              <a:rPr lang="en-US" sz="1000" smtClean="0"/>
              <a:t>, among the major powers of Europe without the presence of </a:t>
            </a:r>
            <a:r>
              <a:rPr lang="en-US" sz="1000" smtClean="0">
                <a:hlinkClick r:id="rId19" tooltip="Czechoslovakia"/>
              </a:rPr>
              <a:t>Czechoslovakia</a:t>
            </a:r>
            <a:r>
              <a:rPr lang="en-US" sz="1000" smtClean="0"/>
              <a:t>. Today, it is widely regarded as a failed act of </a:t>
            </a:r>
            <a:r>
              <a:rPr lang="en-US" sz="1000" smtClean="0">
                <a:hlinkClick r:id="rId21" tooltip="Appeasement"/>
              </a:rPr>
              <a:t>appeasement</a:t>
            </a:r>
            <a:r>
              <a:rPr lang="en-US" sz="1000" smtClean="0"/>
              <a:t> against Nazi Germany. </a:t>
            </a:r>
          </a:p>
          <a:p>
            <a:pPr>
              <a:lnSpc>
                <a:spcPct val="80000"/>
              </a:lnSpc>
            </a:pPr>
            <a:endParaRPr lang="en-US" sz="1000" smtClean="0"/>
          </a:p>
          <a:p>
            <a:pPr>
              <a:lnSpc>
                <a:spcPct val="80000"/>
              </a:lnSpc>
            </a:pPr>
            <a:endParaRPr lang="en-US" sz="1000" smtClean="0"/>
          </a:p>
          <a:p>
            <a:pPr>
              <a:lnSpc>
                <a:spcPct val="80000"/>
              </a:lnSpc>
            </a:pPr>
            <a:r>
              <a:rPr lang="en-US" sz="1000" smtClean="0"/>
              <a:t>titled the </a:t>
            </a:r>
            <a:r>
              <a:rPr lang="en-US" sz="1000" b="1" smtClean="0"/>
              <a:t>Treaty of Non-Aggression between </a:t>
            </a:r>
            <a:r>
              <a:rPr lang="en-US" sz="1000" b="1" smtClean="0">
                <a:hlinkClick r:id="rId17" tooltip="Nazi Germany"/>
              </a:rPr>
              <a:t>Germany</a:t>
            </a:r>
            <a:r>
              <a:rPr lang="en-US" sz="1000" b="1" smtClean="0"/>
              <a:t> and the </a:t>
            </a:r>
            <a:r>
              <a:rPr lang="en-US" sz="1000" b="1" smtClean="0">
                <a:hlinkClick r:id="rId22" tooltip="Union of Soviet Socialist Republics"/>
              </a:rPr>
              <a:t>Union of Soviet Socialist Republics</a:t>
            </a:r>
            <a:r>
              <a:rPr lang="en-US" sz="1000" smtClean="0">
                <a:hlinkClick r:id="rId23"/>
              </a:rPr>
              <a:t>[1]</a:t>
            </a:r>
            <a:r>
              <a:rPr lang="en-US" sz="1000" smtClean="0"/>
              <a:t> and signed in </a:t>
            </a:r>
            <a:r>
              <a:rPr lang="en-US" sz="1000" smtClean="0">
                <a:hlinkClick r:id="rId24" tooltip="Moscow"/>
              </a:rPr>
              <a:t>Moscow</a:t>
            </a:r>
            <a:r>
              <a:rPr lang="en-US" sz="1000" smtClean="0"/>
              <a:t> in the early hours of 24 August 1939 (but dated 23 August).</a:t>
            </a:r>
            <a:r>
              <a:rPr lang="en-US" sz="1000" smtClean="0">
                <a:hlinkClick r:id="rId23"/>
              </a:rPr>
              <a:t>[2]</a:t>
            </a:r>
            <a:r>
              <a:rPr lang="en-US" sz="1000" smtClean="0"/>
              <a:t> It was a </a:t>
            </a:r>
            <a:r>
              <a:rPr lang="en-US" sz="1000" smtClean="0">
                <a:hlinkClick r:id="rId25" tooltip="Non-aggression pact"/>
              </a:rPr>
              <a:t>non-aggression pact</a:t>
            </a:r>
            <a:r>
              <a:rPr lang="en-US" sz="1000" smtClean="0"/>
              <a:t> between the two countries and pledged </a:t>
            </a:r>
            <a:r>
              <a:rPr lang="en-US" sz="1000" smtClean="0">
                <a:hlinkClick r:id="rId26" tooltip="Neutrality"/>
              </a:rPr>
              <a:t>neutrality</a:t>
            </a:r>
            <a:r>
              <a:rPr lang="en-US" sz="1000" smtClean="0"/>
              <a:t> by either party if the other were attacked by a third party. It remained in effect until 22 June 1941 when Germany implemented </a:t>
            </a:r>
            <a:r>
              <a:rPr lang="en-US" sz="1000" smtClean="0">
                <a:hlinkClick r:id="rId27" tooltip="Operation Barbarossa"/>
              </a:rPr>
              <a:t>Operation Barbarossa</a:t>
            </a:r>
            <a:r>
              <a:rPr lang="en-US" sz="1000" smtClean="0"/>
              <a:t>, invading the Soviet Union.</a:t>
            </a:r>
          </a:p>
          <a:p>
            <a:pPr>
              <a:lnSpc>
                <a:spcPct val="80000"/>
              </a:lnSpc>
            </a:pPr>
            <a:r>
              <a:rPr lang="en-US" sz="1000" smtClean="0"/>
              <a:t>In addition to stipulations of non-aggression, the treaty included a secret protocol dividing </a:t>
            </a:r>
            <a:r>
              <a:rPr lang="en-US" sz="1000" smtClean="0">
                <a:hlinkClick r:id="rId28" tooltip="Northern Europe"/>
              </a:rPr>
              <a:t>Northern</a:t>
            </a:r>
            <a:r>
              <a:rPr lang="en-US" sz="1000" smtClean="0"/>
              <a:t> and </a:t>
            </a:r>
            <a:r>
              <a:rPr lang="en-US" sz="1000" smtClean="0">
                <a:hlinkClick r:id="rId29" tooltip="Eastern Europe"/>
              </a:rPr>
              <a:t>Eastern Europe</a:t>
            </a:r>
            <a:r>
              <a:rPr lang="en-US" sz="1000" smtClean="0"/>
              <a:t> into German and Soviet spheres of influence, anticipating potential "territorial and political rearrangements" of these countries. Thereafter, </a:t>
            </a:r>
            <a:r>
              <a:rPr lang="en-US" sz="1000" smtClean="0">
                <a:hlinkClick r:id="rId30" tooltip="Invasion of Poland (1939)"/>
              </a:rPr>
              <a:t>Germany and the Soviet Union invaded</a:t>
            </a:r>
            <a:r>
              <a:rPr lang="en-US" sz="1000" smtClean="0"/>
              <a:t> their respective sides of </a:t>
            </a:r>
            <a:r>
              <a:rPr lang="en-US" sz="1000" smtClean="0">
                <a:hlinkClick r:id="rId31" tooltip="Second Polish Republic"/>
              </a:rPr>
              <a:t>Poland</a:t>
            </a:r>
            <a:r>
              <a:rPr lang="en-US" sz="1000" smtClean="0"/>
              <a:t>, dividing the country between them. Part of eastern </a:t>
            </a:r>
            <a:r>
              <a:rPr lang="en-US" sz="1000" smtClean="0">
                <a:hlinkClick r:id="rId32" tooltip="Finland"/>
              </a:rPr>
              <a:t>Finland</a:t>
            </a:r>
            <a:r>
              <a:rPr lang="en-US" sz="1000" smtClean="0"/>
              <a:t> was annexed by the Soviet Union after the </a:t>
            </a:r>
            <a:r>
              <a:rPr lang="en-US" sz="1000" smtClean="0">
                <a:hlinkClick r:id="rId33" tooltip="Winter War"/>
              </a:rPr>
              <a:t>Winter War</a:t>
            </a:r>
            <a:r>
              <a:rPr lang="en-US" sz="1000" smtClean="0"/>
              <a:t>. This was followed by Soviet </a:t>
            </a:r>
            <a:r>
              <a:rPr lang="en-US" sz="1000" smtClean="0">
                <a:hlinkClick r:id="rId34" tooltip="Annexation"/>
              </a:rPr>
              <a:t>annexations</a:t>
            </a:r>
            <a:r>
              <a:rPr lang="en-US" sz="1000" smtClean="0"/>
              <a:t> of </a:t>
            </a:r>
            <a:r>
              <a:rPr lang="en-US" sz="1000" smtClean="0">
                <a:hlinkClick r:id="rId35" tooltip="Estonia"/>
              </a:rPr>
              <a:t>Estonia</a:t>
            </a:r>
            <a:r>
              <a:rPr lang="en-US" sz="1000" smtClean="0"/>
              <a:t>, </a:t>
            </a:r>
            <a:r>
              <a:rPr lang="en-US" sz="1000" smtClean="0">
                <a:hlinkClick r:id="rId36" tooltip="Latvia"/>
              </a:rPr>
              <a:t>Latvia</a:t>
            </a:r>
            <a:r>
              <a:rPr lang="en-US" sz="1000" smtClean="0"/>
              <a:t>, </a:t>
            </a:r>
            <a:r>
              <a:rPr lang="en-US" sz="1000" smtClean="0">
                <a:hlinkClick r:id="rId37" tooltip="Lithuania"/>
              </a:rPr>
              <a:t>Lithuania</a:t>
            </a:r>
            <a:r>
              <a:rPr lang="en-US" sz="1000" smtClean="0"/>
              <a:t> and eastern and northern </a:t>
            </a:r>
            <a:r>
              <a:rPr lang="en-US" sz="1000" smtClean="0">
                <a:hlinkClick r:id="rId38" tooltip="Romania"/>
              </a:rPr>
              <a:t>Romania</a:t>
            </a:r>
            <a:r>
              <a:rPr lang="en-US" sz="1000"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r>
              <a:rPr lang="en-US" smtClean="0"/>
              <a:t>Hoping to avoid being dragged into another conflict like the Great War, the US made a more defensible attempt to remain neutral—cash and carry.  Though this was again a veiled and precarious neutrality, it allowed the US to trade with the European democracies it supported while not as clearly taking sides.  Cash and Carry required that trade partners pay in full for all purchases and that they ship it themselves.  No more American ships in the war zone like WWI.</a:t>
            </a:r>
          </a:p>
          <a:p>
            <a:endParaRPr lang="en-US" smtClean="0"/>
          </a:p>
          <a:p>
            <a:r>
              <a:rPr lang="en-US" smtClean="0"/>
              <a:t>The WWII demand for supplies was a boon to the American economy.  Unemployment rates decreased steadily for the first few years of the war.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smtClean="0"/>
              <a:t>Up until the fall of France, America had not been too worried about the Nazis.  When France fell, Americans realized that Great Britain was all that stood between Hitler and world domination.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r>
              <a:rPr lang="en-US" smtClean="0"/>
              <a:t>Many believed that FDR was becoming too powerful; a monarch of sorts.  This sentiment in clearly represented in the cartoon.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smtClean="0"/>
              <a:t>The Lend-Lease Act was an act of Congress that allowed the United States to provide the allied nations with war materials.  This act put to rest any pretense that the United States was neutral.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AF80A125-C92D-4E5E-A2DC-A5A901DC3EDC}" type="datetimeFigureOut">
              <a:rPr lang="en-US"/>
              <a:pPr>
                <a:defRPr/>
              </a:pPr>
              <a:t>8/14/2012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9D87DCB-8142-4958-BE37-8B08F1EA2BA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E46E7A4-F540-4037-9433-073D067F7A78}" type="datetimeFigureOut">
              <a:rPr lang="en-US"/>
              <a:pPr>
                <a:defRPr/>
              </a:pPr>
              <a:t>8/14/2012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C8EC4CD-3F47-49A0-8B68-4B4CB6CA241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2C33B93-2FDA-4FF6-8FD0-7AB6205D02E3}" type="datetimeFigureOut">
              <a:rPr lang="en-US"/>
              <a:pPr>
                <a:defRPr/>
              </a:pPr>
              <a:t>8/14/2012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7D7F0D0-D279-4953-BA01-5B25B4CC63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93FD86C-FA8E-48AB-A08E-DD0D655D4108}" type="datetimeFigureOut">
              <a:rPr lang="en-US"/>
              <a:pPr>
                <a:defRPr/>
              </a:pPr>
              <a:t>8/14/2012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2843FE4-3A38-48E8-BF4F-669C9A9D8B0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F0ABB0-EC47-462E-9D9E-BB1AF7501B22}" type="datetimeFigureOut">
              <a:rPr lang="en-US"/>
              <a:pPr>
                <a:defRPr/>
              </a:pPr>
              <a:t>8/14/2012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1240A7-2DD0-46B3-AD19-4D7A47C0B03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97B67A4-287D-4972-B876-2D28F15563A0}" type="datetimeFigureOut">
              <a:rPr lang="en-US"/>
              <a:pPr>
                <a:defRPr/>
              </a:pPr>
              <a:t>8/14/2012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F0FE734-766F-451D-8CA6-9409E65CBE7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0711FAF0-F1A4-4EB5-9096-EBD1908D005A}" type="datetimeFigureOut">
              <a:rPr lang="en-US"/>
              <a:pPr>
                <a:defRPr/>
              </a:pPr>
              <a:t>8/14/2012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FA05E612-415E-4C7F-A2DA-741E7706E6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A4D5556-EB02-4478-8141-9509A92183A3}" type="datetimeFigureOut">
              <a:rPr lang="en-US"/>
              <a:pPr>
                <a:defRPr/>
              </a:pPr>
              <a:t>8/14/2012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F6E534F-D4D9-4E61-9B27-F09A9CF500C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FB1605D-7AF6-484B-BEA6-C3EB5081334E}" type="datetimeFigureOut">
              <a:rPr lang="en-US"/>
              <a:pPr>
                <a:defRPr/>
              </a:pPr>
              <a:t>8/14/2012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4F865CF-BD1D-4CDA-BB74-E3E502A16B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B09F6D6-8BA3-46B3-B1FC-FC5A34E88082}" type="datetimeFigureOut">
              <a:rPr lang="en-US"/>
              <a:pPr>
                <a:defRPr/>
              </a:pPr>
              <a:t>8/14/2012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DA489FC-012A-41C6-A01F-F240F3AFE2B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7E8DA233-79B2-4092-8066-2DE0F55D3D70}" type="datetimeFigureOut">
              <a:rPr lang="en-US"/>
              <a:pPr>
                <a:defRPr/>
              </a:pPr>
              <a:t>8/14/2012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F884591-810B-45F9-B672-55DF7D167B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3971608-3086-4DC0-976C-C7C44ED49ACF}" type="datetimeFigureOut">
              <a:rPr lang="en-US"/>
              <a:pPr>
                <a:defRPr/>
              </a:pPr>
              <a:t>8/14/2012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70A37D7B-E396-4090-A423-C9F91D19E9C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31" r:id="rId1"/>
    <p:sldLayoutId id="2147483730" r:id="rId2"/>
    <p:sldLayoutId id="2147483732" r:id="rId3"/>
    <p:sldLayoutId id="2147483729" r:id="rId4"/>
    <p:sldLayoutId id="2147483728" r:id="rId5"/>
    <p:sldLayoutId id="2147483727" r:id="rId6"/>
    <p:sldLayoutId id="2147483726" r:id="rId7"/>
    <p:sldLayoutId id="2147483725" r:id="rId8"/>
    <p:sldLayoutId id="2147483724" r:id="rId9"/>
    <p:sldLayoutId id="2147483723" r:id="rId10"/>
    <p:sldLayoutId id="214748372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The Shadow of war</a:t>
            </a:r>
            <a:endParaRPr lang="en-US" dirty="0"/>
          </a:p>
        </p:txBody>
      </p:sp>
      <p:sp>
        <p:nvSpPr>
          <p:cNvPr id="14338" name="Subtitle 2"/>
          <p:cNvSpPr>
            <a:spLocks noGrp="1"/>
          </p:cNvSpPr>
          <p:nvPr>
            <p:ph type="subTitle" idx="1"/>
          </p:nvPr>
        </p:nvSpPr>
        <p:spPr>
          <a:xfrm>
            <a:off x="1371600" y="3332163"/>
            <a:ext cx="6400800" cy="1752600"/>
          </a:xfrm>
        </p:spPr>
        <p:txBody>
          <a:bodyPr/>
          <a:lstStyle/>
          <a:p>
            <a:pPr eaLnBrk="1" hangingPunct="1"/>
            <a:r>
              <a:rPr lang="en-US" smtClean="0"/>
              <a:t>The Roots of American Involvement in WWII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mtClean="0">
                <a:ln>
                  <a:noFill/>
                </a:ln>
                <a:solidFill>
                  <a:schemeClr val="tx1"/>
                </a:solidFill>
                <a:effectLst/>
              </a:rPr>
              <a:t>The end of neutrality?</a:t>
            </a:r>
          </a:p>
        </p:txBody>
      </p:sp>
      <p:sp>
        <p:nvSpPr>
          <p:cNvPr id="29698" name="Rectangle 3"/>
          <p:cNvSpPr>
            <a:spLocks noGrp="1"/>
          </p:cNvSpPr>
          <p:nvPr>
            <p:ph type="body" idx="1"/>
          </p:nvPr>
        </p:nvSpPr>
        <p:spPr/>
        <p:txBody>
          <a:bodyPr/>
          <a:lstStyle/>
          <a:p>
            <a:r>
              <a:rPr lang="en-US" smtClean="0"/>
              <a:t>What was the Lend-Lease Act or 1940?</a:t>
            </a:r>
          </a:p>
          <a:p>
            <a:endParaRPr lang="en-US" smtClean="0"/>
          </a:p>
          <a:p>
            <a:r>
              <a:rPr lang="en-US" smtClean="0"/>
              <a:t>Was the passage of the Lend-Lease Act the equivalent of an American declaration of war?</a:t>
            </a:r>
          </a:p>
          <a:p>
            <a:endParaRPr lang="en-US" smtClean="0"/>
          </a:p>
          <a:p>
            <a:r>
              <a:rPr lang="en-US" smtClean="0"/>
              <a:t>What impact did the Lend-Lease Act have on WWII?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mtClean="0">
                <a:ln>
                  <a:noFill/>
                </a:ln>
                <a:solidFill>
                  <a:schemeClr val="tx1"/>
                </a:solidFill>
                <a:effectLst/>
              </a:rPr>
              <a:t>Unlikely Allies</a:t>
            </a:r>
          </a:p>
        </p:txBody>
      </p:sp>
      <p:pic>
        <p:nvPicPr>
          <p:cNvPr id="30722" name="Picture 4"/>
          <p:cNvPicPr>
            <a:picLocks noGrp="1" noChangeAspect="1" noChangeArrowheads="1"/>
          </p:cNvPicPr>
          <p:nvPr>
            <p:ph type="body" sz="half" idx="1"/>
          </p:nvPr>
        </p:nvPicPr>
        <p:blipFill>
          <a:blip r:embed="rId3" cstate="print"/>
          <a:srcRect/>
          <a:stretch>
            <a:fillRect/>
          </a:stretch>
        </p:blipFill>
        <p:spPr>
          <a:xfrm>
            <a:off x="457200" y="2057400"/>
            <a:ext cx="4038600" cy="3733800"/>
          </a:xfrm>
        </p:spPr>
      </p:pic>
      <p:sp>
        <p:nvSpPr>
          <p:cNvPr id="30723" name="Rectangle 5"/>
          <p:cNvSpPr>
            <a:spLocks noGrp="1"/>
          </p:cNvSpPr>
          <p:nvPr>
            <p:ph type="body" sz="half" idx="2"/>
          </p:nvPr>
        </p:nvSpPr>
        <p:spPr>
          <a:xfrm>
            <a:off x="4648200" y="1600200"/>
            <a:ext cx="4038600" cy="4708525"/>
          </a:xfrm>
        </p:spPr>
        <p:txBody>
          <a:bodyPr/>
          <a:lstStyle/>
          <a:p>
            <a:pPr>
              <a:lnSpc>
                <a:spcPct val="90000"/>
              </a:lnSpc>
            </a:pPr>
            <a:r>
              <a:rPr lang="en-US" sz="2400" smtClean="0"/>
              <a:t>Hitler invades the USSR</a:t>
            </a:r>
          </a:p>
          <a:p>
            <a:pPr lvl="1">
              <a:lnSpc>
                <a:spcPct val="90000"/>
              </a:lnSpc>
            </a:pPr>
            <a:r>
              <a:rPr lang="en-US" sz="2000" smtClean="0"/>
              <a:t>consequences?</a:t>
            </a:r>
          </a:p>
          <a:p>
            <a:pPr>
              <a:lnSpc>
                <a:spcPct val="90000"/>
              </a:lnSpc>
            </a:pPr>
            <a:endParaRPr lang="en-US" sz="2400" smtClean="0"/>
          </a:p>
          <a:p>
            <a:pPr>
              <a:lnSpc>
                <a:spcPct val="90000"/>
              </a:lnSpc>
            </a:pPr>
            <a:r>
              <a:rPr lang="en-US" sz="2400" smtClean="0"/>
              <a:t>What was the Atlantic Charter?</a:t>
            </a:r>
          </a:p>
          <a:p>
            <a:pPr lvl="1">
              <a:lnSpc>
                <a:spcPct val="90000"/>
              </a:lnSpc>
            </a:pPr>
            <a:r>
              <a:rPr lang="en-US" sz="2000" smtClean="0"/>
              <a:t>Significance?</a:t>
            </a:r>
          </a:p>
          <a:p>
            <a:pPr lvl="1">
              <a:lnSpc>
                <a:spcPct val="90000"/>
              </a:lnSpc>
            </a:pPr>
            <a:r>
              <a:rPr lang="en-US" sz="2000" smtClean="0"/>
              <a:t>Who liked it?</a:t>
            </a:r>
          </a:p>
          <a:p>
            <a:pPr lvl="1">
              <a:lnSpc>
                <a:spcPct val="90000"/>
              </a:lnSpc>
            </a:pPr>
            <a:r>
              <a:rPr lang="en-US" sz="2000" smtClean="0"/>
              <a:t>Who disliked it?</a:t>
            </a:r>
          </a:p>
          <a:p>
            <a:pPr>
              <a:lnSpc>
                <a:spcPct val="90000"/>
              </a:lnSpc>
            </a:pPr>
            <a:endParaRPr lang="en-US" sz="2400" smtClean="0"/>
          </a:p>
          <a:p>
            <a:pPr>
              <a:lnSpc>
                <a:spcPct val="90000"/>
              </a:lnSpc>
            </a:pPr>
            <a:r>
              <a:rPr lang="en-US" sz="2400" smtClean="0"/>
              <a:t>By fall of 1941, US destroyers are clashing with Nazi U-boats.</a:t>
            </a:r>
          </a:p>
          <a:p>
            <a:pPr lvl="1">
              <a:lnSpc>
                <a:spcPct val="90000"/>
              </a:lnSpc>
            </a:pPr>
            <a:endParaRPr lang="en-US"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z="3700" smtClean="0">
                <a:ln>
                  <a:noFill/>
                </a:ln>
                <a:solidFill>
                  <a:schemeClr val="tx1"/>
                </a:solidFill>
                <a:effectLst/>
              </a:rPr>
              <a:t>12/7/41 – “A day that will live in infamy.”</a:t>
            </a:r>
          </a:p>
        </p:txBody>
      </p:sp>
      <p:pic>
        <p:nvPicPr>
          <p:cNvPr id="32770" name="Picture 3"/>
          <p:cNvPicPr>
            <a:picLocks noGrp="1" noChangeAspect="1" noChangeArrowheads="1"/>
          </p:cNvPicPr>
          <p:nvPr>
            <p:ph type="body" idx="1"/>
          </p:nvPr>
        </p:nvPicPr>
        <p:blipFill>
          <a:blip r:embed="rId3" cstate="print"/>
          <a:srcRect/>
          <a:stretch>
            <a:fillRect/>
          </a:stretch>
        </p:blipFill>
        <p:spPr>
          <a:xfrm>
            <a:off x="457200" y="1600200"/>
            <a:ext cx="8229600" cy="4953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ctrTitle"/>
          </p:nvPr>
        </p:nvSpPr>
        <p:spPr bwMode="auto">
          <a:xfrm>
            <a:off x="685800" y="2130425"/>
            <a:ext cx="7772400" cy="1470025"/>
          </a:xfrm>
        </p:spPr>
        <p:txBody>
          <a:bodyPr wrap="square" lIns="91440" tIns="45720" rIns="91440" bIns="45720" numCol="1" anchor="ctr" anchorCtr="0" compatLnSpc="1">
            <a:prstTxWarp prst="textNoShape">
              <a:avLst/>
            </a:prstTxWarp>
          </a:bodyPr>
          <a:lstStyle/>
          <a:p>
            <a:pPr>
              <a:defRPr/>
            </a:pPr>
            <a:r>
              <a:rPr lang="en-US" sz="4100" cap="none" smtClean="0">
                <a:ln>
                  <a:noFill/>
                </a:ln>
                <a:solidFill>
                  <a:schemeClr val="tx1"/>
                </a:solidFill>
                <a:effectLst/>
              </a:rPr>
              <a:t>WWII Battles</a:t>
            </a:r>
          </a:p>
        </p:txBody>
      </p:sp>
      <p:sp>
        <p:nvSpPr>
          <p:cNvPr id="33794" name="Rectangle 3"/>
          <p:cNvSpPr>
            <a:spLocks noGrp="1"/>
          </p:cNvSpPr>
          <p:nvPr>
            <p:ph type="subTitle" idx="1"/>
          </p:nvPr>
        </p:nvSpPr>
        <p:spPr>
          <a:xfrm>
            <a:off x="1371600" y="3886200"/>
            <a:ext cx="6400800" cy="1752600"/>
          </a:xfrm>
        </p:spPr>
        <p:txBody>
          <a:bodyPr/>
          <a:lstStyle/>
          <a:p>
            <a:pPr marL="136525"/>
            <a:r>
              <a:rPr lang="en-US" smtClean="0"/>
              <a:t>Dates, Outcome/Details, </a:t>
            </a:r>
          </a:p>
          <a:p>
            <a:pPr marL="136525"/>
            <a:r>
              <a:rPr lang="en-US" smtClean="0"/>
              <a:t>Overall Significance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z="3700" smtClean="0">
                <a:ln>
                  <a:noFill/>
                </a:ln>
                <a:solidFill>
                  <a:schemeClr val="tx1"/>
                </a:solidFill>
                <a:effectLst/>
              </a:rPr>
              <a:t>Battle at Midway</a:t>
            </a:r>
            <a:br>
              <a:rPr lang="en-US" sz="3700" smtClean="0">
                <a:ln>
                  <a:noFill/>
                </a:ln>
                <a:solidFill>
                  <a:schemeClr val="tx1"/>
                </a:solidFill>
                <a:effectLst/>
              </a:rPr>
            </a:br>
            <a:r>
              <a:rPr lang="en-US" sz="3700" smtClean="0">
                <a:ln>
                  <a:noFill/>
                </a:ln>
                <a:solidFill>
                  <a:schemeClr val="tx1"/>
                </a:solidFill>
                <a:effectLst/>
              </a:rPr>
              <a:t>June 1942</a:t>
            </a:r>
          </a:p>
        </p:txBody>
      </p:sp>
      <p:sp>
        <p:nvSpPr>
          <p:cNvPr id="34818" name="Rectangle 3"/>
          <p:cNvSpPr>
            <a:spLocks noGrp="1"/>
          </p:cNvSpPr>
          <p:nvPr>
            <p:ph type="body" sz="half" idx="1"/>
          </p:nvPr>
        </p:nvSpPr>
        <p:spPr>
          <a:xfrm>
            <a:off x="457200" y="1600200"/>
            <a:ext cx="4041775" cy="4708525"/>
          </a:xfrm>
        </p:spPr>
        <p:txBody>
          <a:bodyPr/>
          <a:lstStyle/>
          <a:p>
            <a:r>
              <a:rPr lang="en-US" sz="2400" smtClean="0"/>
              <a:t>Allied Victory. </a:t>
            </a:r>
          </a:p>
          <a:p>
            <a:r>
              <a:rPr lang="en-US" sz="2400" smtClean="0"/>
              <a:t>First major Japanese defeat as American planes sank 4 Japanese aircraft carriers and 300+ planes. </a:t>
            </a:r>
          </a:p>
        </p:txBody>
      </p:sp>
      <p:sp>
        <p:nvSpPr>
          <p:cNvPr id="34819" name="Rectangle 4"/>
          <p:cNvSpPr>
            <a:spLocks noGrp="1"/>
          </p:cNvSpPr>
          <p:nvPr>
            <p:ph type="body" sz="half" idx="2"/>
          </p:nvPr>
        </p:nvSpPr>
        <p:spPr>
          <a:xfrm>
            <a:off x="4645025" y="1600200"/>
            <a:ext cx="4041775" cy="4708525"/>
          </a:xfrm>
        </p:spPr>
        <p:txBody>
          <a:bodyPr/>
          <a:lstStyle/>
          <a:p>
            <a:r>
              <a:rPr lang="en-US" sz="2400" smtClean="0"/>
              <a:t>Major naval victory, fought by Aircraft.</a:t>
            </a:r>
          </a:p>
          <a:p>
            <a:r>
              <a:rPr lang="en-US" sz="2400" smtClean="0"/>
              <a:t>Stopped Japanese Naval offensive – IJN could not ever fully recover.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z="3700" smtClean="0">
                <a:ln>
                  <a:noFill/>
                </a:ln>
                <a:solidFill>
                  <a:schemeClr val="tx1"/>
                </a:solidFill>
                <a:effectLst/>
              </a:rPr>
              <a:t>Stalingrad</a:t>
            </a:r>
            <a:br>
              <a:rPr lang="en-US" sz="3700" smtClean="0">
                <a:ln>
                  <a:noFill/>
                </a:ln>
                <a:solidFill>
                  <a:schemeClr val="tx1"/>
                </a:solidFill>
                <a:effectLst/>
              </a:rPr>
            </a:br>
            <a:r>
              <a:rPr lang="en-US" sz="3700" smtClean="0">
                <a:ln>
                  <a:noFill/>
                </a:ln>
                <a:solidFill>
                  <a:schemeClr val="tx1"/>
                </a:solidFill>
                <a:effectLst/>
              </a:rPr>
              <a:t>Aug. 1942-Jan. 1943</a:t>
            </a:r>
          </a:p>
        </p:txBody>
      </p:sp>
      <p:sp>
        <p:nvSpPr>
          <p:cNvPr id="36866" name="Rectangle 3"/>
          <p:cNvSpPr>
            <a:spLocks noGrp="1"/>
          </p:cNvSpPr>
          <p:nvPr>
            <p:ph type="body" sz="half" idx="1"/>
          </p:nvPr>
        </p:nvSpPr>
        <p:spPr>
          <a:xfrm>
            <a:off x="457200" y="1600200"/>
            <a:ext cx="4041775" cy="4708525"/>
          </a:xfrm>
        </p:spPr>
        <p:txBody>
          <a:bodyPr/>
          <a:lstStyle/>
          <a:p>
            <a:r>
              <a:rPr lang="en-US" sz="2400" smtClean="0"/>
              <a:t>Russian victory.</a:t>
            </a:r>
          </a:p>
          <a:p>
            <a:r>
              <a:rPr lang="en-US" sz="2400" smtClean="0"/>
              <a:t>Germans caught in Russian Winter. </a:t>
            </a:r>
          </a:p>
          <a:p>
            <a:r>
              <a:rPr lang="en-US" sz="2400" smtClean="0"/>
              <a:t>Stalin ordered that the city be defended at all costs. </a:t>
            </a:r>
          </a:p>
          <a:p>
            <a:r>
              <a:rPr lang="en-US" sz="2400" smtClean="0"/>
              <a:t>Most of the city destroyed, 330, 000 Germans killed. </a:t>
            </a:r>
          </a:p>
        </p:txBody>
      </p:sp>
      <p:sp>
        <p:nvSpPr>
          <p:cNvPr id="36867" name="Rectangle 4"/>
          <p:cNvSpPr>
            <a:spLocks noGrp="1"/>
          </p:cNvSpPr>
          <p:nvPr>
            <p:ph type="body" sz="half" idx="2"/>
          </p:nvPr>
        </p:nvSpPr>
        <p:spPr>
          <a:xfrm>
            <a:off x="4645025" y="1600200"/>
            <a:ext cx="4041775" cy="4708525"/>
          </a:xfrm>
        </p:spPr>
        <p:txBody>
          <a:bodyPr/>
          <a:lstStyle/>
          <a:p>
            <a:r>
              <a:rPr lang="en-US" sz="2400" smtClean="0"/>
              <a:t>Turning point in the Eastern theater.</a:t>
            </a:r>
          </a:p>
          <a:p>
            <a:r>
              <a:rPr lang="en-US" sz="2400" smtClean="0"/>
              <a:t>Stalled Hitler’s Operation Barbarossa.</a:t>
            </a:r>
          </a:p>
          <a:p>
            <a:r>
              <a:rPr lang="en-US" sz="2400" smtClean="0"/>
              <a:t>Russia went on the offensive.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z="3700" smtClean="0">
                <a:ln>
                  <a:noFill/>
                </a:ln>
                <a:solidFill>
                  <a:schemeClr val="tx1"/>
                </a:solidFill>
                <a:effectLst/>
              </a:rPr>
              <a:t>Military Strategy – Convoy system</a:t>
            </a:r>
          </a:p>
        </p:txBody>
      </p:sp>
      <p:sp>
        <p:nvSpPr>
          <p:cNvPr id="38914" name="Rectangle 3"/>
          <p:cNvSpPr>
            <a:spLocks noGrp="1"/>
          </p:cNvSpPr>
          <p:nvPr>
            <p:ph type="body" idx="1"/>
          </p:nvPr>
        </p:nvSpPr>
        <p:spPr/>
        <p:txBody>
          <a:bodyPr/>
          <a:lstStyle/>
          <a:p>
            <a:pPr>
              <a:lnSpc>
                <a:spcPct val="90000"/>
              </a:lnSpc>
            </a:pPr>
            <a:r>
              <a:rPr lang="en-US" smtClean="0"/>
              <a:t>Used during the Battle of the Atlantic</a:t>
            </a:r>
          </a:p>
          <a:p>
            <a:pPr>
              <a:lnSpc>
                <a:spcPct val="90000"/>
              </a:lnSpc>
            </a:pPr>
            <a:r>
              <a:rPr lang="en-US" smtClean="0"/>
              <a:t>American ships were being sunk by Germans</a:t>
            </a:r>
          </a:p>
          <a:p>
            <a:pPr>
              <a:lnSpc>
                <a:spcPct val="90000"/>
              </a:lnSpc>
            </a:pPr>
            <a:r>
              <a:rPr lang="en-US" smtClean="0"/>
              <a:t>Convoy system set up – Cargo ships traveled in groups and were escorted by navy warships</a:t>
            </a:r>
          </a:p>
          <a:p>
            <a:pPr>
              <a:lnSpc>
                <a:spcPct val="90000"/>
              </a:lnSpc>
            </a:pPr>
            <a:r>
              <a:rPr lang="en-US" smtClean="0"/>
              <a:t>Made it more difficult for a submarine to target a cargo ship and escape without being attacked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z="3700" smtClean="0">
                <a:ln>
                  <a:noFill/>
                </a:ln>
                <a:solidFill>
                  <a:schemeClr val="tx1"/>
                </a:solidFill>
                <a:effectLst/>
              </a:rPr>
              <a:t>Military Strategy – Germany 1</a:t>
            </a:r>
            <a:r>
              <a:rPr lang="en-US" sz="3700" baseline="30000" smtClean="0">
                <a:ln>
                  <a:noFill/>
                </a:ln>
                <a:solidFill>
                  <a:schemeClr val="tx1"/>
                </a:solidFill>
                <a:effectLst/>
              </a:rPr>
              <a:t>st</a:t>
            </a:r>
            <a:r>
              <a:rPr lang="en-US" sz="3700" smtClean="0">
                <a:ln>
                  <a:noFill/>
                </a:ln>
                <a:solidFill>
                  <a:schemeClr val="tx1"/>
                </a:solidFill>
                <a:effectLst/>
              </a:rPr>
              <a:t> Campaign</a:t>
            </a:r>
          </a:p>
        </p:txBody>
      </p:sp>
      <p:sp>
        <p:nvSpPr>
          <p:cNvPr id="39938" name="Rectangle 3"/>
          <p:cNvSpPr>
            <a:spLocks noGrp="1"/>
          </p:cNvSpPr>
          <p:nvPr>
            <p:ph type="body" idx="1"/>
          </p:nvPr>
        </p:nvSpPr>
        <p:spPr/>
        <p:txBody>
          <a:bodyPr/>
          <a:lstStyle/>
          <a:p>
            <a:r>
              <a:rPr lang="en-US" smtClean="0"/>
              <a:t>Agreed on by Churchill and FDR at the Casablanca Conference</a:t>
            </a:r>
          </a:p>
          <a:p>
            <a:r>
              <a:rPr lang="en-US" smtClean="0"/>
              <a:t>Goal:  Bomb Germany to destroy military, industrial and economic systems, destroy morale</a:t>
            </a:r>
          </a:p>
          <a:p>
            <a:r>
              <a:rPr lang="en-US" smtClean="0"/>
              <a:t>Destroyed aircraft factories, wrecked railroads, and caused oil shortages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z="3700" smtClean="0">
                <a:ln>
                  <a:noFill/>
                </a:ln>
                <a:solidFill>
                  <a:schemeClr val="tx1"/>
                </a:solidFill>
                <a:effectLst/>
              </a:rPr>
              <a:t>Fighting in Italy</a:t>
            </a:r>
            <a:br>
              <a:rPr lang="en-US" sz="3700" smtClean="0">
                <a:ln>
                  <a:noFill/>
                </a:ln>
                <a:solidFill>
                  <a:schemeClr val="tx1"/>
                </a:solidFill>
                <a:effectLst/>
              </a:rPr>
            </a:br>
            <a:r>
              <a:rPr lang="en-US" sz="3700" smtClean="0">
                <a:ln>
                  <a:noFill/>
                </a:ln>
                <a:solidFill>
                  <a:schemeClr val="tx1"/>
                </a:solidFill>
                <a:effectLst/>
              </a:rPr>
              <a:t>July 1943-End of the War</a:t>
            </a:r>
          </a:p>
        </p:txBody>
      </p:sp>
      <p:sp>
        <p:nvSpPr>
          <p:cNvPr id="40962" name="Rectangle 3"/>
          <p:cNvSpPr>
            <a:spLocks noGrp="1"/>
          </p:cNvSpPr>
          <p:nvPr>
            <p:ph type="body" sz="half" idx="1"/>
          </p:nvPr>
        </p:nvSpPr>
        <p:spPr>
          <a:xfrm>
            <a:off x="457200" y="1600200"/>
            <a:ext cx="4041775" cy="4708525"/>
          </a:xfrm>
        </p:spPr>
        <p:txBody>
          <a:bodyPr/>
          <a:lstStyle/>
          <a:p>
            <a:r>
              <a:rPr lang="en-US" sz="2400" smtClean="0"/>
              <a:t>Allied victory</a:t>
            </a:r>
          </a:p>
          <a:p>
            <a:r>
              <a:rPr lang="en-US" sz="2400" smtClean="0"/>
              <a:t>Led by General Patton</a:t>
            </a:r>
          </a:p>
          <a:p>
            <a:r>
              <a:rPr lang="en-US" sz="2400" smtClean="0"/>
              <a:t> Italy withdraws from the war and joined the Allies side. </a:t>
            </a:r>
          </a:p>
          <a:p>
            <a:r>
              <a:rPr lang="en-US" sz="2400" smtClean="0"/>
              <a:t>Huge losses on both sides. Germany defended Italy and fought ferociously. </a:t>
            </a:r>
          </a:p>
        </p:txBody>
      </p:sp>
      <p:sp>
        <p:nvSpPr>
          <p:cNvPr id="40963" name="Rectangle 4"/>
          <p:cNvSpPr>
            <a:spLocks noGrp="1"/>
          </p:cNvSpPr>
          <p:nvPr>
            <p:ph type="body" sz="half" idx="2"/>
          </p:nvPr>
        </p:nvSpPr>
        <p:spPr>
          <a:xfrm>
            <a:off x="4645025" y="1600200"/>
            <a:ext cx="4041775" cy="4708525"/>
          </a:xfrm>
        </p:spPr>
        <p:txBody>
          <a:bodyPr/>
          <a:lstStyle/>
          <a:p>
            <a:r>
              <a:rPr lang="en-US" sz="2000" smtClean="0"/>
              <a:t>Italy withdraws and Mussolini was killed.</a:t>
            </a:r>
          </a:p>
          <a:p>
            <a:r>
              <a:rPr lang="en-US" sz="2000" smtClean="0"/>
              <a:t>Germany fought hard in Italy and had huge losses with 500, 000 Germans killed. </a:t>
            </a:r>
          </a:p>
          <a:p>
            <a:r>
              <a:rPr lang="en-US" sz="2000" smtClean="0"/>
              <a:t>Allies had 300, 000 killed. </a:t>
            </a:r>
          </a:p>
          <a:p>
            <a:r>
              <a:rPr lang="en-US" sz="2000" smtClean="0"/>
              <a:t>Bloody fighting.</a:t>
            </a:r>
            <a:r>
              <a:rPr lang="en-US" sz="240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z="3700" smtClean="0">
                <a:ln>
                  <a:noFill/>
                </a:ln>
                <a:solidFill>
                  <a:schemeClr val="tx1"/>
                </a:solidFill>
                <a:effectLst/>
              </a:rPr>
              <a:t>D-Day</a:t>
            </a:r>
            <a:br>
              <a:rPr lang="en-US" sz="3700" smtClean="0">
                <a:ln>
                  <a:noFill/>
                </a:ln>
                <a:solidFill>
                  <a:schemeClr val="tx1"/>
                </a:solidFill>
                <a:effectLst/>
              </a:rPr>
            </a:br>
            <a:r>
              <a:rPr lang="en-US" sz="3700" smtClean="0">
                <a:ln>
                  <a:noFill/>
                </a:ln>
                <a:solidFill>
                  <a:schemeClr val="tx1"/>
                </a:solidFill>
                <a:effectLst/>
              </a:rPr>
              <a:t>June 6, 1944-July 1944</a:t>
            </a:r>
          </a:p>
        </p:txBody>
      </p:sp>
      <p:sp>
        <p:nvSpPr>
          <p:cNvPr id="43010" name="Rectangle 3"/>
          <p:cNvSpPr>
            <a:spLocks noGrp="1"/>
          </p:cNvSpPr>
          <p:nvPr>
            <p:ph type="body" sz="half" idx="1"/>
          </p:nvPr>
        </p:nvSpPr>
        <p:spPr>
          <a:xfrm>
            <a:off x="457200" y="1600200"/>
            <a:ext cx="4041775" cy="4708525"/>
          </a:xfrm>
        </p:spPr>
        <p:txBody>
          <a:bodyPr/>
          <a:lstStyle/>
          <a:p>
            <a:pPr>
              <a:lnSpc>
                <a:spcPct val="90000"/>
              </a:lnSpc>
            </a:pPr>
            <a:r>
              <a:rPr lang="en-US" sz="2000" smtClean="0"/>
              <a:t>Allied victory in the re-invasion of France.</a:t>
            </a:r>
          </a:p>
          <a:p>
            <a:pPr>
              <a:lnSpc>
                <a:spcPct val="90000"/>
              </a:lnSpc>
            </a:pPr>
            <a:r>
              <a:rPr lang="en-US" sz="2000" smtClean="0"/>
              <a:t>Invasion took place at Normandy, France.</a:t>
            </a:r>
          </a:p>
          <a:p>
            <a:pPr>
              <a:lnSpc>
                <a:spcPct val="90000"/>
              </a:lnSpc>
            </a:pPr>
            <a:r>
              <a:rPr lang="en-US" sz="2000" smtClean="0"/>
              <a:t>Known also as Operation Overlord.</a:t>
            </a:r>
          </a:p>
          <a:p>
            <a:pPr>
              <a:lnSpc>
                <a:spcPct val="90000"/>
              </a:lnSpc>
            </a:pPr>
            <a:r>
              <a:rPr lang="en-US" sz="2000" smtClean="0"/>
              <a:t>Commanded by Dwight Eisenhower </a:t>
            </a:r>
          </a:p>
          <a:p>
            <a:pPr>
              <a:lnSpc>
                <a:spcPct val="90000"/>
              </a:lnSpc>
            </a:pPr>
            <a:r>
              <a:rPr lang="en-US" sz="2000" smtClean="0"/>
              <a:t>Had to have good weather conditions so paratroopers would land behind enemy lines</a:t>
            </a:r>
          </a:p>
        </p:txBody>
      </p:sp>
      <p:sp>
        <p:nvSpPr>
          <p:cNvPr id="43011" name="Rectangle 4"/>
          <p:cNvSpPr>
            <a:spLocks noGrp="1"/>
          </p:cNvSpPr>
          <p:nvPr>
            <p:ph type="body" sz="half" idx="2"/>
          </p:nvPr>
        </p:nvSpPr>
        <p:spPr>
          <a:xfrm>
            <a:off x="4645025" y="1600200"/>
            <a:ext cx="4041775" cy="4708525"/>
          </a:xfrm>
        </p:spPr>
        <p:txBody>
          <a:bodyPr/>
          <a:lstStyle/>
          <a:p>
            <a:pPr>
              <a:lnSpc>
                <a:spcPct val="90000"/>
              </a:lnSpc>
            </a:pPr>
            <a:r>
              <a:rPr lang="en-US" sz="2000" smtClean="0"/>
              <a:t>Turning point in the West. </a:t>
            </a:r>
          </a:p>
          <a:p>
            <a:pPr>
              <a:lnSpc>
                <a:spcPct val="90000"/>
              </a:lnSpc>
            </a:pPr>
            <a:r>
              <a:rPr lang="en-US" sz="2000" smtClean="0"/>
              <a:t>Opened up a new front in the War. </a:t>
            </a:r>
          </a:p>
          <a:p>
            <a:pPr>
              <a:lnSpc>
                <a:spcPct val="90000"/>
              </a:lnSpc>
            </a:pPr>
            <a:r>
              <a:rPr lang="en-US" sz="2000" smtClean="0"/>
              <a:t>France was soon liberated; beginning of the end for Axis powers.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US" smtClean="0">
                <a:ln>
                  <a:noFill/>
                </a:ln>
                <a:solidFill>
                  <a:schemeClr val="tx1"/>
                </a:solidFill>
                <a:effectLst>
                  <a:outerShdw blurRad="38100" dist="38100" dir="2700000" algn="tl">
                    <a:srgbClr val="69676D"/>
                  </a:outerShdw>
                </a:effectLst>
              </a:rPr>
              <a:t>FDR’s Domestic Focus</a:t>
            </a:r>
          </a:p>
        </p:txBody>
      </p:sp>
      <p:sp>
        <p:nvSpPr>
          <p:cNvPr id="15362" name="Rectangle 4"/>
          <p:cNvSpPr>
            <a:spLocks noGrp="1"/>
          </p:cNvSpPr>
          <p:nvPr>
            <p:ph type="body" sz="half" idx="4294967295"/>
          </p:nvPr>
        </p:nvSpPr>
        <p:spPr>
          <a:xfrm>
            <a:off x="457200" y="1600200"/>
            <a:ext cx="4038600" cy="4708525"/>
          </a:xfrm>
        </p:spPr>
        <p:txBody>
          <a:bodyPr/>
          <a:lstStyle/>
          <a:p>
            <a:pPr eaLnBrk="1" hangingPunct="1"/>
            <a:r>
              <a:rPr lang="en-US" sz="2400" smtClean="0"/>
              <a:t>America’s withdrawal from the London Economic Conference</a:t>
            </a:r>
          </a:p>
          <a:p>
            <a:pPr eaLnBrk="1" hangingPunct="1"/>
            <a:endParaRPr lang="en-US" sz="2400" smtClean="0"/>
          </a:p>
          <a:p>
            <a:pPr eaLnBrk="1" hangingPunct="1"/>
            <a:r>
              <a:rPr lang="en-US" sz="2400" smtClean="0"/>
              <a:t>Freedom for the Philippines</a:t>
            </a:r>
          </a:p>
          <a:p>
            <a:pPr lvl="1" eaLnBrk="1" hangingPunct="1"/>
            <a:r>
              <a:rPr lang="en-US" sz="2000" smtClean="0"/>
              <a:t>Tydings-McDuffie Act</a:t>
            </a:r>
          </a:p>
          <a:p>
            <a:pPr eaLnBrk="1" hangingPunct="1"/>
            <a:endParaRPr lang="en-US" sz="2400" smtClean="0"/>
          </a:p>
          <a:p>
            <a:pPr eaLnBrk="1" hangingPunct="1"/>
            <a:r>
              <a:rPr lang="en-US" sz="2400" smtClean="0"/>
              <a:t>FDR’s recognizes the USSR</a:t>
            </a:r>
          </a:p>
        </p:txBody>
      </p:sp>
      <p:pic>
        <p:nvPicPr>
          <p:cNvPr id="15363" name="Picture 5"/>
          <p:cNvPicPr>
            <a:picLocks noGrp="1" noChangeAspect="1" noChangeArrowheads="1"/>
          </p:cNvPicPr>
          <p:nvPr>
            <p:ph type="body" sz="half" idx="4294967295"/>
          </p:nvPr>
        </p:nvPicPr>
        <p:blipFill>
          <a:blip r:embed="rId3" cstate="print"/>
          <a:srcRect/>
          <a:stretch>
            <a:fillRect/>
          </a:stretch>
        </p:blipFill>
        <p:spPr>
          <a:xfrm>
            <a:off x="4648200" y="1600200"/>
            <a:ext cx="4038600" cy="470852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mtClean="0">
                <a:ln>
                  <a:noFill/>
                </a:ln>
                <a:solidFill>
                  <a:schemeClr val="tx1"/>
                </a:solidFill>
                <a:effectLst/>
              </a:rPr>
              <a:t>Battle of the Bulge</a:t>
            </a:r>
          </a:p>
        </p:txBody>
      </p:sp>
      <p:sp>
        <p:nvSpPr>
          <p:cNvPr id="46082" name="Rectangle 3"/>
          <p:cNvSpPr>
            <a:spLocks noGrp="1"/>
          </p:cNvSpPr>
          <p:nvPr>
            <p:ph type="body" idx="1"/>
          </p:nvPr>
        </p:nvSpPr>
        <p:spPr/>
        <p:txBody>
          <a:bodyPr/>
          <a:lstStyle/>
          <a:p>
            <a:r>
              <a:rPr lang="en-US" smtClean="0"/>
              <a:t>December 1944 - January 1945</a:t>
            </a:r>
          </a:p>
          <a:p>
            <a:r>
              <a:rPr lang="en-US" smtClean="0"/>
              <a:t>Allied victory in the end</a:t>
            </a:r>
          </a:p>
          <a:p>
            <a:r>
              <a:rPr lang="en-US" smtClean="0"/>
              <a:t>Last major counteroffensive by the Germans</a:t>
            </a:r>
          </a:p>
          <a:p>
            <a:r>
              <a:rPr lang="en-US" smtClean="0"/>
              <a:t>Lasted 6weeks</a:t>
            </a:r>
          </a:p>
          <a:p>
            <a:r>
              <a:rPr lang="en-US" smtClean="0"/>
              <a:t>Hitler focused all forces on one area of the allied lines – created a huge bulge in the line</a:t>
            </a:r>
          </a:p>
          <a:p>
            <a:r>
              <a:rPr lang="en-US" smtClean="0"/>
              <a:t>Germans last stand!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mtClean="0">
                <a:ln>
                  <a:noFill/>
                </a:ln>
                <a:solidFill>
                  <a:schemeClr val="tx1"/>
                </a:solidFill>
                <a:effectLst/>
              </a:rPr>
              <a:t>On to Japan!</a:t>
            </a:r>
          </a:p>
        </p:txBody>
      </p:sp>
      <p:sp>
        <p:nvSpPr>
          <p:cNvPr id="47106" name="Rectangle 3"/>
          <p:cNvSpPr>
            <a:spLocks noGrp="1"/>
          </p:cNvSpPr>
          <p:nvPr>
            <p:ph type="body" idx="1"/>
          </p:nvPr>
        </p:nvSpPr>
        <p:spPr/>
        <p:txBody>
          <a:bodyPr/>
          <a:lstStyle/>
          <a:p>
            <a:pPr>
              <a:lnSpc>
                <a:spcPct val="90000"/>
              </a:lnSpc>
            </a:pPr>
            <a:r>
              <a:rPr lang="en-US" sz="2000" smtClean="0"/>
              <a:t>Hitler Commits suicide on April 30</a:t>
            </a:r>
            <a:r>
              <a:rPr lang="en-US" sz="2000" baseline="30000" smtClean="0"/>
              <a:t>th</a:t>
            </a:r>
            <a:r>
              <a:rPr lang="en-US" sz="2000" smtClean="0"/>
              <a:t> 1945</a:t>
            </a:r>
          </a:p>
          <a:p>
            <a:pPr>
              <a:lnSpc>
                <a:spcPct val="90000"/>
              </a:lnSpc>
            </a:pPr>
            <a:endParaRPr lang="en-US" sz="2000" smtClean="0"/>
          </a:p>
          <a:p>
            <a:pPr>
              <a:lnSpc>
                <a:spcPct val="90000"/>
              </a:lnSpc>
            </a:pPr>
            <a:r>
              <a:rPr lang="en-US" sz="2000" smtClean="0"/>
              <a:t>With the unconditional surrender of Germany on May 8 1945, the allies focused their attention on the Pacific Theater.</a:t>
            </a:r>
          </a:p>
          <a:p>
            <a:pPr>
              <a:lnSpc>
                <a:spcPct val="90000"/>
              </a:lnSpc>
            </a:pPr>
            <a:endParaRPr lang="en-US" sz="2000" smtClean="0"/>
          </a:p>
          <a:p>
            <a:pPr>
              <a:lnSpc>
                <a:spcPct val="90000"/>
              </a:lnSpc>
            </a:pPr>
            <a:r>
              <a:rPr lang="en-US" sz="2000" smtClean="0"/>
              <a:t>The Japanese, unwilling to surrender unconditionally, continued to fight.</a:t>
            </a:r>
          </a:p>
          <a:p>
            <a:pPr>
              <a:lnSpc>
                <a:spcPct val="90000"/>
              </a:lnSpc>
            </a:pPr>
            <a:endParaRPr lang="en-US" sz="2000" smtClean="0"/>
          </a:p>
          <a:p>
            <a:pPr>
              <a:lnSpc>
                <a:spcPct val="90000"/>
              </a:lnSpc>
            </a:pPr>
            <a:r>
              <a:rPr lang="en-US" sz="2000" smtClean="0"/>
              <a:t>The US decides to drop 2 A-bombs on two major Japanese cities.  One on Aug. 6 and one on Aug 9.  Japan surrenders by the 15</a:t>
            </a:r>
            <a:r>
              <a:rPr lang="en-US" sz="2000" baseline="30000" smtClean="0"/>
              <a:t>th</a:t>
            </a:r>
            <a:r>
              <a:rPr lang="en-US" sz="2000" smtClean="0"/>
              <a:t>.</a:t>
            </a:r>
          </a:p>
          <a:p>
            <a:pPr>
              <a:lnSpc>
                <a:spcPct val="90000"/>
              </a:lnSpc>
            </a:pPr>
            <a:endParaRPr lang="en-US" sz="2000" smtClean="0"/>
          </a:p>
          <a:p>
            <a:pPr>
              <a:lnSpc>
                <a:spcPct val="90000"/>
              </a:lnSpc>
            </a:pPr>
            <a:r>
              <a:rPr lang="en-US" sz="2000" smtClean="0"/>
              <a:t>Was it necessary to drop the atomic bomb? Research this question and be prepared to discuss tomorrow in class.</a:t>
            </a:r>
          </a:p>
          <a:p>
            <a:pPr>
              <a:lnSpc>
                <a:spcPct val="90000"/>
              </a:lnSpc>
            </a:pPr>
            <a:endParaRPr lang="en-US"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US" smtClean="0">
                <a:ln>
                  <a:noFill/>
                </a:ln>
                <a:solidFill>
                  <a:schemeClr val="tx1"/>
                </a:solidFill>
                <a:effectLst/>
              </a:rPr>
              <a:t>Being a Good Neighbor</a:t>
            </a:r>
          </a:p>
        </p:txBody>
      </p:sp>
      <p:pic>
        <p:nvPicPr>
          <p:cNvPr id="17410" name="Picture 4"/>
          <p:cNvPicPr>
            <a:picLocks noGrp="1" noChangeAspect="1" noChangeArrowheads="1"/>
          </p:cNvPicPr>
          <p:nvPr>
            <p:ph type="body" sz="half" idx="1"/>
          </p:nvPr>
        </p:nvPicPr>
        <p:blipFill>
          <a:blip r:embed="rId3" cstate="print"/>
          <a:srcRect/>
          <a:stretch>
            <a:fillRect/>
          </a:stretch>
        </p:blipFill>
        <p:spPr>
          <a:xfrm>
            <a:off x="762000" y="1600200"/>
            <a:ext cx="3276600" cy="4708525"/>
          </a:xfrm>
        </p:spPr>
      </p:pic>
      <p:sp>
        <p:nvSpPr>
          <p:cNvPr id="17411" name="Rectangle 5"/>
          <p:cNvSpPr>
            <a:spLocks noGrp="1"/>
          </p:cNvSpPr>
          <p:nvPr>
            <p:ph type="body" sz="half" idx="2"/>
          </p:nvPr>
        </p:nvSpPr>
        <p:spPr>
          <a:xfrm>
            <a:off x="4648200" y="1600200"/>
            <a:ext cx="4038600" cy="4708525"/>
          </a:xfrm>
        </p:spPr>
        <p:txBody>
          <a:bodyPr/>
          <a:lstStyle/>
          <a:p>
            <a:pPr eaLnBrk="1" hangingPunct="1"/>
            <a:r>
              <a:rPr lang="en-US" sz="2400" smtClean="0"/>
              <a:t>Good Neighbor Policy</a:t>
            </a:r>
          </a:p>
          <a:p>
            <a:pPr eaLnBrk="1" hangingPunct="1">
              <a:buFont typeface="Wingdings 2" pitchFamily="18" charset="2"/>
              <a:buNone/>
            </a:pPr>
            <a:endParaRPr lang="en-US" sz="2400" smtClean="0"/>
          </a:p>
          <a:p>
            <a:pPr eaLnBrk="1" hangingPunct="1"/>
            <a:r>
              <a:rPr lang="en-US" sz="2400" smtClean="0"/>
              <a:t>Reversal in relations with Latin America.  FDR repealed:</a:t>
            </a:r>
          </a:p>
          <a:p>
            <a:pPr lvl="1" eaLnBrk="1" hangingPunct="1"/>
            <a:r>
              <a:rPr lang="en-US" sz="2000" smtClean="0"/>
              <a:t>Roosevelt Corollary</a:t>
            </a:r>
          </a:p>
          <a:p>
            <a:pPr lvl="1" eaLnBrk="1" hangingPunct="1"/>
            <a:r>
              <a:rPr lang="en-US" sz="2000" smtClean="0"/>
              <a:t>Marines out of Haiti</a:t>
            </a:r>
          </a:p>
          <a:p>
            <a:pPr lvl="1" eaLnBrk="1" hangingPunct="1"/>
            <a:r>
              <a:rPr lang="en-US" sz="2000" smtClean="0"/>
              <a:t>Platt Amendment</a:t>
            </a:r>
          </a:p>
          <a:p>
            <a:pPr lvl="2" eaLnBrk="1" hangingPunct="1"/>
            <a:r>
              <a:rPr lang="en-US" smtClean="0"/>
              <a:t>Kept Guantanamo</a:t>
            </a:r>
          </a:p>
          <a:p>
            <a:pPr eaLnBrk="1" hangingPunct="1"/>
            <a:r>
              <a:rPr lang="en-US" sz="2400" smtClean="0"/>
              <a:t>Drastically improved US relations with Latin America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US" smtClean="0">
                <a:ln>
                  <a:noFill/>
                </a:ln>
                <a:solidFill>
                  <a:schemeClr val="tx1"/>
                </a:solidFill>
                <a:effectLst/>
              </a:rPr>
              <a:t>Spread of Totalitarianism</a:t>
            </a:r>
          </a:p>
        </p:txBody>
      </p:sp>
      <p:sp>
        <p:nvSpPr>
          <p:cNvPr id="19458" name="Rectangle 5"/>
          <p:cNvSpPr>
            <a:spLocks noGrp="1"/>
          </p:cNvSpPr>
          <p:nvPr>
            <p:ph type="body" sz="half" idx="1"/>
          </p:nvPr>
        </p:nvSpPr>
        <p:spPr>
          <a:xfrm>
            <a:off x="457200" y="1600200"/>
            <a:ext cx="4038600" cy="4708525"/>
          </a:xfrm>
        </p:spPr>
        <p:txBody>
          <a:bodyPr/>
          <a:lstStyle/>
          <a:p>
            <a:pPr eaLnBrk="1" hangingPunct="1">
              <a:lnSpc>
                <a:spcPct val="90000"/>
              </a:lnSpc>
            </a:pPr>
            <a:r>
              <a:rPr lang="en-US" sz="2400" smtClean="0"/>
              <a:t>Hitler, Stalin, Mussolini</a:t>
            </a:r>
          </a:p>
          <a:p>
            <a:pPr lvl="1" eaLnBrk="1" hangingPunct="1">
              <a:lnSpc>
                <a:spcPct val="90000"/>
              </a:lnSpc>
            </a:pPr>
            <a:r>
              <a:rPr lang="en-US" sz="2000" smtClean="0"/>
              <a:t>Germany, USSR, Italy</a:t>
            </a:r>
          </a:p>
          <a:p>
            <a:pPr lvl="1" eaLnBrk="1" hangingPunct="1">
              <a:lnSpc>
                <a:spcPct val="90000"/>
              </a:lnSpc>
              <a:buFont typeface="Wingdings 2" pitchFamily="18" charset="2"/>
              <a:buNone/>
            </a:pPr>
            <a:endParaRPr lang="en-US" sz="2000" smtClean="0"/>
          </a:p>
          <a:p>
            <a:pPr eaLnBrk="1" hangingPunct="1">
              <a:lnSpc>
                <a:spcPct val="90000"/>
              </a:lnSpc>
            </a:pPr>
            <a:r>
              <a:rPr lang="en-US" sz="2400" smtClean="0"/>
              <a:t>Long term impact of the Treaty of Versailles</a:t>
            </a:r>
          </a:p>
          <a:p>
            <a:pPr eaLnBrk="1" hangingPunct="1">
              <a:lnSpc>
                <a:spcPct val="90000"/>
              </a:lnSpc>
            </a:pPr>
            <a:endParaRPr lang="en-US" sz="2400" smtClean="0"/>
          </a:p>
          <a:p>
            <a:pPr eaLnBrk="1" hangingPunct="1">
              <a:lnSpc>
                <a:spcPct val="90000"/>
              </a:lnSpc>
            </a:pPr>
            <a:r>
              <a:rPr lang="en-US" sz="2400" smtClean="0"/>
              <a:t>Germany leaves the League/Italy attacks Ethiopia/Japan leaves the League</a:t>
            </a:r>
          </a:p>
          <a:p>
            <a:pPr lvl="1" eaLnBrk="1" hangingPunct="1">
              <a:lnSpc>
                <a:spcPct val="90000"/>
              </a:lnSpc>
            </a:pPr>
            <a:r>
              <a:rPr lang="en-US" sz="2000" smtClean="0"/>
              <a:t>Tripartite Pact</a:t>
            </a:r>
          </a:p>
          <a:p>
            <a:pPr lvl="1" eaLnBrk="1" hangingPunct="1">
              <a:lnSpc>
                <a:spcPct val="90000"/>
              </a:lnSpc>
              <a:buFont typeface="Wingdings 2" pitchFamily="18" charset="2"/>
              <a:buNone/>
            </a:pPr>
            <a:endParaRPr lang="en-US" sz="2000" smtClean="0"/>
          </a:p>
          <a:p>
            <a:pPr eaLnBrk="1" hangingPunct="1">
              <a:lnSpc>
                <a:spcPct val="90000"/>
              </a:lnSpc>
            </a:pPr>
            <a:r>
              <a:rPr lang="en-US" sz="2400" smtClean="0"/>
              <a:t>American Isolationism</a:t>
            </a:r>
          </a:p>
        </p:txBody>
      </p:sp>
      <p:pic>
        <p:nvPicPr>
          <p:cNvPr id="19459" name="Picture 7"/>
          <p:cNvPicPr>
            <a:picLocks noChangeAspect="1" noChangeArrowheads="1"/>
          </p:cNvPicPr>
          <p:nvPr/>
        </p:nvPicPr>
        <p:blipFill>
          <a:blip r:embed="rId3" cstate="print"/>
          <a:srcRect/>
          <a:stretch>
            <a:fillRect/>
          </a:stretch>
        </p:blipFill>
        <p:spPr bwMode="auto">
          <a:xfrm>
            <a:off x="6858000" y="1600200"/>
            <a:ext cx="1943100" cy="2286000"/>
          </a:xfrm>
          <a:prstGeom prst="rect">
            <a:avLst/>
          </a:prstGeom>
          <a:noFill/>
          <a:ln w="9525">
            <a:noFill/>
            <a:miter lim="800000"/>
            <a:headEnd/>
            <a:tailEnd/>
          </a:ln>
        </p:spPr>
      </p:pic>
      <p:pic>
        <p:nvPicPr>
          <p:cNvPr id="19460" name="Picture 8"/>
          <p:cNvPicPr>
            <a:picLocks noChangeAspect="1" noChangeArrowheads="1"/>
          </p:cNvPicPr>
          <p:nvPr/>
        </p:nvPicPr>
        <p:blipFill>
          <a:blip r:embed="rId4" cstate="print"/>
          <a:srcRect/>
          <a:stretch>
            <a:fillRect/>
          </a:stretch>
        </p:blipFill>
        <p:spPr bwMode="auto">
          <a:xfrm>
            <a:off x="4800600" y="1600200"/>
            <a:ext cx="1889125" cy="2286000"/>
          </a:xfrm>
          <a:prstGeom prst="rect">
            <a:avLst/>
          </a:prstGeom>
          <a:noFill/>
          <a:ln w="9525">
            <a:noFill/>
            <a:miter lim="800000"/>
            <a:headEnd/>
            <a:tailEnd/>
          </a:ln>
        </p:spPr>
      </p:pic>
      <p:pic>
        <p:nvPicPr>
          <p:cNvPr id="19461" name="Picture 9"/>
          <p:cNvPicPr>
            <a:picLocks noChangeAspect="1" noChangeArrowheads="1"/>
          </p:cNvPicPr>
          <p:nvPr/>
        </p:nvPicPr>
        <p:blipFill>
          <a:blip r:embed="rId5" cstate="print"/>
          <a:srcRect/>
          <a:stretch>
            <a:fillRect/>
          </a:stretch>
        </p:blipFill>
        <p:spPr bwMode="auto">
          <a:xfrm>
            <a:off x="5867400" y="4038600"/>
            <a:ext cx="1716088"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US" smtClean="0">
                <a:ln>
                  <a:noFill/>
                </a:ln>
                <a:solidFill>
                  <a:schemeClr val="tx1"/>
                </a:solidFill>
                <a:effectLst/>
              </a:rPr>
              <a:t>Staying out of war…</a:t>
            </a:r>
          </a:p>
        </p:txBody>
      </p:sp>
      <p:pic>
        <p:nvPicPr>
          <p:cNvPr id="21506" name="Picture 4"/>
          <p:cNvPicPr>
            <a:picLocks noGrp="1" noChangeAspect="1" noChangeArrowheads="1"/>
          </p:cNvPicPr>
          <p:nvPr>
            <p:ph type="body" sz="half" idx="1"/>
          </p:nvPr>
        </p:nvPicPr>
        <p:blipFill>
          <a:blip r:embed="rId3" cstate="print"/>
          <a:srcRect/>
          <a:stretch>
            <a:fillRect/>
          </a:stretch>
        </p:blipFill>
        <p:spPr>
          <a:xfrm>
            <a:off x="457200" y="1371600"/>
            <a:ext cx="4038600" cy="5257800"/>
          </a:xfrm>
        </p:spPr>
      </p:pic>
      <p:sp>
        <p:nvSpPr>
          <p:cNvPr id="21507" name="Rectangle 5"/>
          <p:cNvSpPr>
            <a:spLocks noGrp="1"/>
          </p:cNvSpPr>
          <p:nvPr>
            <p:ph type="body" sz="half" idx="2"/>
          </p:nvPr>
        </p:nvSpPr>
        <p:spPr>
          <a:xfrm>
            <a:off x="4648200" y="1600200"/>
            <a:ext cx="4038600" cy="4708525"/>
          </a:xfrm>
        </p:spPr>
        <p:txBody>
          <a:bodyPr/>
          <a:lstStyle/>
          <a:p>
            <a:pPr eaLnBrk="1" hangingPunct="1"/>
            <a:r>
              <a:rPr lang="en-US" sz="2400" smtClean="0"/>
              <a:t>“Head in the Sand” diplomacy</a:t>
            </a:r>
          </a:p>
          <a:p>
            <a:pPr eaLnBrk="1" hangingPunct="1"/>
            <a:r>
              <a:rPr lang="en-US" sz="2400" smtClean="0"/>
              <a:t>US involvement in WWI blamed on “economic greed”</a:t>
            </a:r>
          </a:p>
          <a:p>
            <a:pPr eaLnBrk="1" hangingPunct="1"/>
            <a:r>
              <a:rPr lang="en-US" sz="2400" smtClean="0"/>
              <a:t>Neutrality Acts </a:t>
            </a:r>
          </a:p>
          <a:p>
            <a:pPr lvl="1" eaLnBrk="1" hangingPunct="1"/>
            <a:r>
              <a:rPr lang="en-US" sz="2000" smtClean="0"/>
              <a:t>No concern about freedom of the seas</a:t>
            </a:r>
          </a:p>
          <a:p>
            <a:pPr lvl="1" eaLnBrk="1" hangingPunct="1"/>
            <a:r>
              <a:rPr lang="en-US" sz="2000" smtClean="0"/>
              <a:t>Limited American involvement in European Wars</a:t>
            </a:r>
          </a:p>
          <a:p>
            <a:pPr eaLnBrk="1" hangingPunct="1"/>
            <a:r>
              <a:rPr lang="en-US" sz="2400" smtClean="0"/>
              <a:t>Shortsighted?</a:t>
            </a:r>
          </a:p>
          <a:p>
            <a:pPr eaLnBrk="1" hangingPunct="1"/>
            <a:endParaRPr lang="en-US"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US" smtClean="0">
                <a:ln>
                  <a:noFill/>
                </a:ln>
                <a:solidFill>
                  <a:schemeClr val="tx1"/>
                </a:solidFill>
                <a:effectLst/>
              </a:rPr>
              <a:t>Appeasement</a:t>
            </a:r>
          </a:p>
        </p:txBody>
      </p:sp>
      <p:sp>
        <p:nvSpPr>
          <p:cNvPr id="22530" name="Rectangle 4"/>
          <p:cNvSpPr>
            <a:spLocks noGrp="1"/>
          </p:cNvSpPr>
          <p:nvPr>
            <p:ph type="body" sz="half" idx="1"/>
          </p:nvPr>
        </p:nvSpPr>
        <p:spPr>
          <a:xfrm>
            <a:off x="457200" y="1600200"/>
            <a:ext cx="4038600" cy="4708525"/>
          </a:xfrm>
        </p:spPr>
        <p:txBody>
          <a:bodyPr/>
          <a:lstStyle/>
          <a:p>
            <a:pPr eaLnBrk="1" hangingPunct="1"/>
            <a:r>
              <a:rPr lang="en-US" sz="2400" smtClean="0"/>
              <a:t>FDR’s “quarantine” speech</a:t>
            </a:r>
          </a:p>
          <a:p>
            <a:pPr eaLnBrk="1" hangingPunct="1"/>
            <a:r>
              <a:rPr lang="en-US" sz="2400" smtClean="0"/>
              <a:t>Munich Conference</a:t>
            </a:r>
          </a:p>
          <a:p>
            <a:pPr eaLnBrk="1" hangingPunct="1"/>
            <a:r>
              <a:rPr lang="en-US" sz="2400" smtClean="0"/>
              <a:t>Hitler’s territorial aspirations</a:t>
            </a:r>
          </a:p>
          <a:p>
            <a:pPr lvl="1" eaLnBrk="1" hangingPunct="1"/>
            <a:r>
              <a:rPr lang="en-US" sz="2000" smtClean="0"/>
              <a:t>The Sudetenland</a:t>
            </a:r>
          </a:p>
          <a:p>
            <a:pPr lvl="1" eaLnBrk="1" hangingPunct="1"/>
            <a:r>
              <a:rPr lang="en-US" sz="2000" smtClean="0"/>
              <a:t>Czechoslovakia</a:t>
            </a:r>
          </a:p>
          <a:p>
            <a:pPr lvl="1" eaLnBrk="1" hangingPunct="1"/>
            <a:r>
              <a:rPr lang="en-US" sz="2000" smtClean="0"/>
              <a:t>Poland</a:t>
            </a:r>
          </a:p>
          <a:p>
            <a:pPr eaLnBrk="1" hangingPunct="1"/>
            <a:r>
              <a:rPr lang="en-US" sz="2400" smtClean="0"/>
              <a:t>German-Soviet non-aggression Pact</a:t>
            </a:r>
          </a:p>
          <a:p>
            <a:pPr lvl="1" eaLnBrk="1" hangingPunct="1"/>
            <a:endParaRPr lang="en-US" sz="2000" smtClean="0"/>
          </a:p>
        </p:txBody>
      </p:sp>
      <p:pic>
        <p:nvPicPr>
          <p:cNvPr id="22531" name="Picture 6"/>
          <p:cNvPicPr>
            <a:picLocks noGrp="1" noChangeAspect="1" noChangeArrowheads="1"/>
          </p:cNvPicPr>
          <p:nvPr>
            <p:ph type="body" sz="half" idx="2"/>
          </p:nvPr>
        </p:nvPicPr>
        <p:blipFill>
          <a:blip r:embed="rId3" cstate="print"/>
          <a:srcRect/>
          <a:stretch>
            <a:fillRect/>
          </a:stretch>
        </p:blipFill>
        <p:spPr>
          <a:xfrm>
            <a:off x="4648200" y="1600200"/>
            <a:ext cx="4038600" cy="25146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US" smtClean="0">
                <a:ln>
                  <a:noFill/>
                </a:ln>
                <a:solidFill>
                  <a:schemeClr val="tx1"/>
                </a:solidFill>
                <a:effectLst/>
              </a:rPr>
              <a:t>A precarious neutrality</a:t>
            </a:r>
          </a:p>
        </p:txBody>
      </p:sp>
      <p:pic>
        <p:nvPicPr>
          <p:cNvPr id="24578" name="Picture 4"/>
          <p:cNvPicPr>
            <a:picLocks noGrp="1" noChangeAspect="1" noChangeArrowheads="1"/>
          </p:cNvPicPr>
          <p:nvPr>
            <p:ph type="body" sz="half" idx="4294967295"/>
          </p:nvPr>
        </p:nvPicPr>
        <p:blipFill>
          <a:blip r:embed="rId3" cstate="print"/>
          <a:srcRect/>
          <a:stretch>
            <a:fillRect/>
          </a:stretch>
        </p:blipFill>
        <p:spPr>
          <a:xfrm>
            <a:off x="304800" y="1600200"/>
            <a:ext cx="4953000" cy="4708525"/>
          </a:xfrm>
        </p:spPr>
      </p:pic>
      <p:sp>
        <p:nvSpPr>
          <p:cNvPr id="24579" name="Rectangle 5"/>
          <p:cNvSpPr>
            <a:spLocks noGrp="1"/>
          </p:cNvSpPr>
          <p:nvPr>
            <p:ph type="body" sz="half" idx="4294967295"/>
          </p:nvPr>
        </p:nvSpPr>
        <p:spPr>
          <a:xfrm>
            <a:off x="5257800" y="1600200"/>
            <a:ext cx="3581400" cy="4343400"/>
          </a:xfrm>
        </p:spPr>
        <p:txBody>
          <a:bodyPr/>
          <a:lstStyle/>
          <a:p>
            <a:r>
              <a:rPr lang="en-US" sz="2400" smtClean="0"/>
              <a:t>Neutrality Act of 1939</a:t>
            </a:r>
          </a:p>
          <a:p>
            <a:pPr lvl="1"/>
            <a:r>
              <a:rPr lang="en-US" sz="2000" smtClean="0"/>
              <a:t>Why “Cash and Carry?”</a:t>
            </a:r>
          </a:p>
          <a:p>
            <a:endParaRPr lang="en-US" sz="2400" smtClean="0"/>
          </a:p>
          <a:p>
            <a:endParaRPr lang="en-US" sz="2400" smtClean="0"/>
          </a:p>
          <a:p>
            <a:r>
              <a:rPr lang="en-US" sz="2400" smtClean="0"/>
              <a:t>How did the start of WWII affect the American economy?</a:t>
            </a:r>
          </a:p>
          <a:p>
            <a:pPr lvl="1"/>
            <a:r>
              <a:rPr lang="en-US" sz="2000" smtClean="0"/>
              <a:t>Why?</a:t>
            </a:r>
          </a:p>
          <a:p>
            <a:endParaRPr lang="en-US"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mtClean="0">
                <a:ln>
                  <a:noFill/>
                </a:ln>
                <a:solidFill>
                  <a:schemeClr val="tx1"/>
                </a:solidFill>
                <a:effectLst/>
              </a:rPr>
              <a:t>WWII Begins</a:t>
            </a:r>
          </a:p>
        </p:txBody>
      </p:sp>
      <p:sp>
        <p:nvSpPr>
          <p:cNvPr id="26626" name="Rectangle 4"/>
          <p:cNvSpPr>
            <a:spLocks noGrp="1"/>
          </p:cNvSpPr>
          <p:nvPr>
            <p:ph type="body" sz="half" idx="1"/>
          </p:nvPr>
        </p:nvSpPr>
        <p:spPr>
          <a:xfrm>
            <a:off x="457200" y="1600200"/>
            <a:ext cx="4038600" cy="4708525"/>
          </a:xfrm>
        </p:spPr>
        <p:txBody>
          <a:bodyPr/>
          <a:lstStyle/>
          <a:p>
            <a:r>
              <a:rPr lang="en-US" sz="2400" smtClean="0"/>
              <a:t>What was the ‘phony war?’</a:t>
            </a:r>
          </a:p>
          <a:p>
            <a:endParaRPr lang="en-US" sz="2400" smtClean="0"/>
          </a:p>
          <a:p>
            <a:r>
              <a:rPr lang="en-US" sz="2400" smtClean="0"/>
              <a:t>Poland, Denmark, Norway, Belgium…FRANCE!</a:t>
            </a:r>
          </a:p>
          <a:p>
            <a:endParaRPr lang="en-US" sz="2400" smtClean="0"/>
          </a:p>
          <a:p>
            <a:r>
              <a:rPr lang="en-US" sz="2400" smtClean="0"/>
              <a:t>Why was the fall of France significant?</a:t>
            </a:r>
          </a:p>
        </p:txBody>
      </p:sp>
      <p:pic>
        <p:nvPicPr>
          <p:cNvPr id="26627" name="Picture 5"/>
          <p:cNvPicPr>
            <a:picLocks noGrp="1" noChangeAspect="1" noChangeArrowheads="1"/>
          </p:cNvPicPr>
          <p:nvPr>
            <p:ph type="body" sz="half" idx="2"/>
          </p:nvPr>
        </p:nvPicPr>
        <p:blipFill>
          <a:blip r:embed="rId3" cstate="print"/>
          <a:srcRect/>
          <a:stretch>
            <a:fillRect/>
          </a:stretch>
        </p:blipFill>
        <p:spPr>
          <a:xfrm>
            <a:off x="4648200" y="1600200"/>
            <a:ext cx="4038600" cy="470852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z="3700" smtClean="0">
                <a:ln>
                  <a:noFill/>
                </a:ln>
                <a:solidFill>
                  <a:schemeClr val="tx1"/>
                </a:solidFill>
                <a:effectLst/>
              </a:rPr>
              <a:t>The end of the two-term precedent…</a:t>
            </a:r>
          </a:p>
        </p:txBody>
      </p:sp>
      <p:pic>
        <p:nvPicPr>
          <p:cNvPr id="28674" name="Picture 5"/>
          <p:cNvPicPr>
            <a:picLocks noGrp="1" noChangeAspect="1" noChangeArrowheads="1"/>
          </p:cNvPicPr>
          <p:nvPr>
            <p:ph type="body" sz="half" idx="1"/>
          </p:nvPr>
        </p:nvPicPr>
        <p:blipFill>
          <a:blip r:embed="rId3" cstate="print"/>
          <a:srcRect/>
          <a:stretch>
            <a:fillRect/>
          </a:stretch>
        </p:blipFill>
        <p:spPr>
          <a:xfrm>
            <a:off x="457200" y="1600200"/>
            <a:ext cx="4038600" cy="4708525"/>
          </a:xfrm>
        </p:spPr>
      </p:pic>
      <p:sp>
        <p:nvSpPr>
          <p:cNvPr id="28675" name="Rectangle 6"/>
          <p:cNvSpPr>
            <a:spLocks noGrp="1"/>
          </p:cNvSpPr>
          <p:nvPr>
            <p:ph type="body" sz="half" idx="2"/>
          </p:nvPr>
        </p:nvSpPr>
        <p:spPr>
          <a:xfrm>
            <a:off x="4648200" y="1600200"/>
            <a:ext cx="4038600" cy="4708525"/>
          </a:xfrm>
        </p:spPr>
        <p:txBody>
          <a:bodyPr/>
          <a:lstStyle/>
          <a:p>
            <a:r>
              <a:rPr lang="en-US" sz="2400" smtClean="0"/>
              <a:t>FDR seeks and wins a third term in 1940</a:t>
            </a:r>
          </a:p>
          <a:p>
            <a:endParaRPr lang="en-US" sz="2400" smtClean="0"/>
          </a:p>
          <a:p>
            <a:r>
              <a:rPr lang="en-US" sz="2400" smtClean="0"/>
              <a:t>Why were some opposed to FDR seeking a third term?</a:t>
            </a:r>
          </a:p>
          <a:p>
            <a:endParaRPr lang="en-US" sz="2400" smtClean="0"/>
          </a:p>
          <a:p>
            <a:r>
              <a:rPr lang="en-US" sz="2400" smtClean="0"/>
              <a:t>Why did he end up winning by a landslide?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1373</TotalTime>
  <Words>2208</Words>
  <Application>Microsoft Office PowerPoint</Application>
  <PresentationFormat>On-screen Show (4:3)</PresentationFormat>
  <Paragraphs>172</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Apex</vt:lpstr>
      <vt:lpstr>The Shadow of war</vt:lpstr>
      <vt:lpstr>FDR’s Domestic Focus</vt:lpstr>
      <vt:lpstr>Being a Good Neighbor</vt:lpstr>
      <vt:lpstr>Spread of Totalitarianism</vt:lpstr>
      <vt:lpstr>Staying out of war…</vt:lpstr>
      <vt:lpstr>Appeasement</vt:lpstr>
      <vt:lpstr>A precarious neutrality</vt:lpstr>
      <vt:lpstr>WWII Begins</vt:lpstr>
      <vt:lpstr>The end of the two-term precedent…</vt:lpstr>
      <vt:lpstr>The end of neutrality?</vt:lpstr>
      <vt:lpstr>Unlikely Allies</vt:lpstr>
      <vt:lpstr>12/7/41 – “A day that will live in infamy.”</vt:lpstr>
      <vt:lpstr>WWII Battles</vt:lpstr>
      <vt:lpstr>Battle at Midway June 1942</vt:lpstr>
      <vt:lpstr>Stalingrad Aug. 1942-Jan. 1943</vt:lpstr>
      <vt:lpstr>Military Strategy – Convoy system</vt:lpstr>
      <vt:lpstr>Military Strategy – Germany 1st Campaign</vt:lpstr>
      <vt:lpstr>Fighting in Italy July 1943-End of the War</vt:lpstr>
      <vt:lpstr>D-Day June 6, 1944-July 1944</vt:lpstr>
      <vt:lpstr>Battle of the Bulge</vt:lpstr>
      <vt:lpstr>On to Japan!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Shadow of war</dc:title>
  <dc:creator>Stafford</dc:creator>
  <cp:lastModifiedBy>nathan.fleenor</cp:lastModifiedBy>
  <cp:revision>8</cp:revision>
  <dcterms:created xsi:type="dcterms:W3CDTF">2010-03-08T04:26:30Z</dcterms:created>
  <dcterms:modified xsi:type="dcterms:W3CDTF">2012-08-14T13:22:03Z</dcterms:modified>
</cp:coreProperties>
</file>