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7" r:id="rId4"/>
    <p:sldId id="272" r:id="rId5"/>
    <p:sldId id="258" r:id="rId6"/>
    <p:sldId id="268" r:id="rId7"/>
    <p:sldId id="257" r:id="rId8"/>
    <p:sldId id="259" r:id="rId9"/>
    <p:sldId id="274" r:id="rId10"/>
    <p:sldId id="260" r:id="rId11"/>
    <p:sldId id="275" r:id="rId12"/>
    <p:sldId id="261" r:id="rId13"/>
    <p:sldId id="278" r:id="rId14"/>
    <p:sldId id="279" r:id="rId15"/>
    <p:sldId id="262" r:id="rId16"/>
    <p:sldId id="263" r:id="rId17"/>
    <p:sldId id="276" r:id="rId18"/>
    <p:sldId id="269" r:id="rId19"/>
    <p:sldId id="277" r:id="rId20"/>
    <p:sldId id="264" r:id="rId21"/>
    <p:sldId id="281" r:id="rId22"/>
  </p:sldIdLst>
  <p:sldSz cx="9144000" cy="6858000" type="screen4x3"/>
  <p:notesSz cx="6858000" cy="9144000"/>
  <p:custDataLst>
    <p:tags r:id="rId2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CCFF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73"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31047-1AA6-4FD0-AAD7-4CE8E61EA7B6}" type="slidenum">
              <a:rPr lang="en-US"/>
              <a:pPr/>
              <a:t>‹#›</a:t>
            </a:fld>
            <a:endParaRPr lang="en-US"/>
          </a:p>
        </p:txBody>
      </p:sp>
    </p:spTree>
    <p:extLst>
      <p:ext uri="{BB962C8B-B14F-4D97-AF65-F5344CB8AC3E}">
        <p14:creationId xmlns:p14="http://schemas.microsoft.com/office/powerpoint/2010/main" xmlns="" val="321958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D9DD5A-B1DB-4275-BA60-17F6CF723172}" type="slidenum">
              <a:rPr lang="en-US"/>
              <a:pPr/>
              <a:t>‹#›</a:t>
            </a:fld>
            <a:endParaRPr lang="en-US"/>
          </a:p>
        </p:txBody>
      </p:sp>
    </p:spTree>
    <p:extLst>
      <p:ext uri="{BB962C8B-B14F-4D97-AF65-F5344CB8AC3E}">
        <p14:creationId xmlns:p14="http://schemas.microsoft.com/office/powerpoint/2010/main" xmlns="" val="374464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51988-1868-438A-A1F2-403607E555BB}" type="slidenum">
              <a:rPr lang="en-US"/>
              <a:pPr/>
              <a:t>‹#›</a:t>
            </a:fld>
            <a:endParaRPr lang="en-US"/>
          </a:p>
        </p:txBody>
      </p:sp>
    </p:spTree>
    <p:extLst>
      <p:ext uri="{BB962C8B-B14F-4D97-AF65-F5344CB8AC3E}">
        <p14:creationId xmlns:p14="http://schemas.microsoft.com/office/powerpoint/2010/main" xmlns="" val="31622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7DAA0A-2D71-4619-B733-61D68BBDFAFF}" type="slidenum">
              <a:rPr lang="en-US"/>
              <a:pPr/>
              <a:t>‹#›</a:t>
            </a:fld>
            <a:endParaRPr lang="en-US"/>
          </a:p>
        </p:txBody>
      </p:sp>
    </p:spTree>
    <p:extLst>
      <p:ext uri="{BB962C8B-B14F-4D97-AF65-F5344CB8AC3E}">
        <p14:creationId xmlns:p14="http://schemas.microsoft.com/office/powerpoint/2010/main" xmlns="" val="251366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BC612F-7E5A-4952-8799-8ABD9A4947CE}" type="slidenum">
              <a:rPr lang="en-US"/>
              <a:pPr/>
              <a:t>‹#›</a:t>
            </a:fld>
            <a:endParaRPr lang="en-US"/>
          </a:p>
        </p:txBody>
      </p:sp>
    </p:spTree>
    <p:extLst>
      <p:ext uri="{BB962C8B-B14F-4D97-AF65-F5344CB8AC3E}">
        <p14:creationId xmlns:p14="http://schemas.microsoft.com/office/powerpoint/2010/main" xmlns="" val="41475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1DFB3F-62C2-42C5-BA55-E3D1E56D6750}" type="slidenum">
              <a:rPr lang="en-US"/>
              <a:pPr/>
              <a:t>‹#›</a:t>
            </a:fld>
            <a:endParaRPr lang="en-US"/>
          </a:p>
        </p:txBody>
      </p:sp>
    </p:spTree>
    <p:extLst>
      <p:ext uri="{BB962C8B-B14F-4D97-AF65-F5344CB8AC3E}">
        <p14:creationId xmlns:p14="http://schemas.microsoft.com/office/powerpoint/2010/main" xmlns="" val="353148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6DA0AD-2184-4742-B8F4-2E1132EF05F7}" type="slidenum">
              <a:rPr lang="en-US"/>
              <a:pPr/>
              <a:t>‹#›</a:t>
            </a:fld>
            <a:endParaRPr lang="en-US"/>
          </a:p>
        </p:txBody>
      </p:sp>
    </p:spTree>
    <p:extLst>
      <p:ext uri="{BB962C8B-B14F-4D97-AF65-F5344CB8AC3E}">
        <p14:creationId xmlns:p14="http://schemas.microsoft.com/office/powerpoint/2010/main" xmlns="" val="226523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53CFA4-0AE2-4FAB-98FA-846974CDE3D7}" type="slidenum">
              <a:rPr lang="en-US"/>
              <a:pPr/>
              <a:t>‹#›</a:t>
            </a:fld>
            <a:endParaRPr lang="en-US"/>
          </a:p>
        </p:txBody>
      </p:sp>
    </p:spTree>
    <p:extLst>
      <p:ext uri="{BB962C8B-B14F-4D97-AF65-F5344CB8AC3E}">
        <p14:creationId xmlns:p14="http://schemas.microsoft.com/office/powerpoint/2010/main" xmlns="" val="41529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838B27-DC0E-408A-B577-B3C396CAD10B}" type="slidenum">
              <a:rPr lang="en-US"/>
              <a:pPr/>
              <a:t>‹#›</a:t>
            </a:fld>
            <a:endParaRPr lang="en-US"/>
          </a:p>
        </p:txBody>
      </p:sp>
    </p:spTree>
    <p:extLst>
      <p:ext uri="{BB962C8B-B14F-4D97-AF65-F5344CB8AC3E}">
        <p14:creationId xmlns:p14="http://schemas.microsoft.com/office/powerpoint/2010/main" xmlns="" val="134335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957286-9EA7-45C8-8024-FDEE9E7DA984}" type="slidenum">
              <a:rPr lang="en-US"/>
              <a:pPr/>
              <a:t>‹#›</a:t>
            </a:fld>
            <a:endParaRPr lang="en-US"/>
          </a:p>
        </p:txBody>
      </p:sp>
    </p:spTree>
    <p:extLst>
      <p:ext uri="{BB962C8B-B14F-4D97-AF65-F5344CB8AC3E}">
        <p14:creationId xmlns:p14="http://schemas.microsoft.com/office/powerpoint/2010/main" xmlns="" val="59017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72DC4B-1AF2-488D-BCCA-A850AF781D0C}" type="slidenum">
              <a:rPr lang="en-US"/>
              <a:pPr/>
              <a:t>‹#›</a:t>
            </a:fld>
            <a:endParaRPr lang="en-US"/>
          </a:p>
        </p:txBody>
      </p:sp>
    </p:spTree>
    <p:extLst>
      <p:ext uri="{BB962C8B-B14F-4D97-AF65-F5344CB8AC3E}">
        <p14:creationId xmlns:p14="http://schemas.microsoft.com/office/powerpoint/2010/main" xmlns="" val="50787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B32B5AE-A572-4180-B0BE-EE8373C9E0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rchive.org/details/gov.archives.arc.4863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herbblockfoundation.org/herbblockfoundation/home.aspx?Page=Main"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atergate.info/impeachment/impeachment-articles.shtml" TargetMode="External"/><Relationship Id="rId2" Type="http://schemas.openxmlformats.org/officeDocument/2006/relationships/hyperlink" Target="http://video.google.com/videoplay?docid=4542105312378644460&amp;q=nixon+resignation&amp;hl=en"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chive.org/search.php?query=debate%20nixon%20kennedy"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www.youtube.com/watch?v=eM9dGr8ArR0"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etacafe.com/watch/333041/walter_cronkite_jfk/"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xU7Lhd7Wwo"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oc.gov/rr/print/swann/herblock/images/s03411u.jpg" TargetMode="External"/><Relationship Id="rId1" Type="http://schemas.openxmlformats.org/officeDocument/2006/relationships/slideLayout" Target="../slideLayouts/slideLayout7.xml"/><Relationship Id="rId4" Type="http://schemas.openxmlformats.org/officeDocument/2006/relationships/hyperlink" Target="http://www.herbblockfoundation.org/herbblockfoundation/home.aspx?Page=Ma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latin typeface="Arial" charset="0"/>
              </a:rPr>
              <a:t>Objective: </a:t>
            </a:r>
            <a:r>
              <a:rPr lang="en-US" sz="2800">
                <a:latin typeface="Arial" charset="0"/>
              </a:rPr>
              <a:t>To examine the presidencies of Kennedy, Johnson, Nixon, Ford, and Carter.</a:t>
            </a:r>
          </a:p>
        </p:txBody>
      </p:sp>
      <p:pic>
        <p:nvPicPr>
          <p:cNvPr id="19460" name="Picture 4" descr="34_1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143000"/>
            <a:ext cx="17145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62" name="Picture 6" descr="35_1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4038600"/>
            <a:ext cx="17145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64" name="Picture 8" descr="36_15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1143000"/>
            <a:ext cx="17145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66" name="Picture 10" descr="37_15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4038600"/>
            <a:ext cx="17145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468" name="Picture 12" descr="38_15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0400" y="1143000"/>
            <a:ext cx="1714500"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19469" name="Text Box 13"/>
          <p:cNvSpPr txBox="1">
            <a:spLocks noChangeArrowheads="1"/>
          </p:cNvSpPr>
          <p:nvPr/>
        </p:nvSpPr>
        <p:spPr bwMode="auto">
          <a:xfrm>
            <a:off x="0" y="3200400"/>
            <a:ext cx="2667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John F. Kennedy              1961-1963</a:t>
            </a:r>
          </a:p>
        </p:txBody>
      </p:sp>
      <p:sp>
        <p:nvSpPr>
          <p:cNvPr id="19470" name="Text Box 14"/>
          <p:cNvSpPr txBox="1">
            <a:spLocks noChangeArrowheads="1"/>
          </p:cNvSpPr>
          <p:nvPr/>
        </p:nvSpPr>
        <p:spPr bwMode="auto">
          <a:xfrm>
            <a:off x="1828800" y="6035675"/>
            <a:ext cx="2209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Lyndon Johnson     1963-1969</a:t>
            </a:r>
          </a:p>
        </p:txBody>
      </p:sp>
      <p:sp>
        <p:nvSpPr>
          <p:cNvPr id="19471" name="Text Box 15"/>
          <p:cNvSpPr txBox="1">
            <a:spLocks noChangeArrowheads="1"/>
          </p:cNvSpPr>
          <p:nvPr/>
        </p:nvSpPr>
        <p:spPr bwMode="auto">
          <a:xfrm>
            <a:off x="3657600" y="3352800"/>
            <a:ext cx="2057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Richard Nixon     1969-1974</a:t>
            </a:r>
          </a:p>
        </p:txBody>
      </p:sp>
      <p:sp>
        <p:nvSpPr>
          <p:cNvPr id="19472" name="Text Box 16"/>
          <p:cNvSpPr txBox="1">
            <a:spLocks noChangeArrowheads="1"/>
          </p:cNvSpPr>
          <p:nvPr/>
        </p:nvSpPr>
        <p:spPr bwMode="auto">
          <a:xfrm>
            <a:off x="6781800" y="3276600"/>
            <a:ext cx="2057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Jimmy Carter       1977-1981</a:t>
            </a:r>
          </a:p>
        </p:txBody>
      </p:sp>
      <p:sp>
        <p:nvSpPr>
          <p:cNvPr id="19473" name="Text Box 17"/>
          <p:cNvSpPr txBox="1">
            <a:spLocks noChangeArrowheads="1"/>
          </p:cNvSpPr>
          <p:nvPr/>
        </p:nvSpPr>
        <p:spPr bwMode="auto">
          <a:xfrm>
            <a:off x="5410200" y="6035675"/>
            <a:ext cx="1828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Gerald Ford    1974-1977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Presidential candidate Senator Robert </a:t>
            </a:r>
            <a:r>
              <a:rPr lang="en-US" sz="2800" b="1" i="1"/>
              <a:t>Kennedy</a:t>
            </a:r>
            <a:r>
              <a:rPr lang="en-US" sz="2800"/>
              <a:t> was assassinated.</a:t>
            </a:r>
          </a:p>
        </p:txBody>
      </p:sp>
      <p:sp>
        <p:nvSpPr>
          <p:cNvPr id="6151" name="Text Box 7"/>
          <p:cNvSpPr txBox="1">
            <a:spLocks noChangeArrowheads="1"/>
          </p:cNvSpPr>
          <p:nvPr/>
        </p:nvSpPr>
        <p:spPr bwMode="auto">
          <a:xfrm>
            <a:off x="4648200" y="4495800"/>
            <a:ext cx="44958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i="1"/>
              <a:t>Sirhan Sirhan, convicted killer of Robert Kennedy, in a 1997 photo.</a:t>
            </a:r>
          </a:p>
        </p:txBody>
      </p:sp>
      <p:pic>
        <p:nvPicPr>
          <p:cNvPr id="6154" name="Picture 10" descr="sirhan%20sirhan%20in%20199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9625" y="1066800"/>
            <a:ext cx="4524375" cy="3398838"/>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6800"/>
            <a:ext cx="4524375"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6158" name="Text Box 14"/>
          <p:cNvSpPr txBox="1">
            <a:spLocks noChangeArrowheads="1"/>
          </p:cNvSpPr>
          <p:nvPr/>
        </p:nvSpPr>
        <p:spPr bwMode="auto">
          <a:xfrm>
            <a:off x="0" y="5638800"/>
            <a:ext cx="4495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a:t>Robert F. Kennedy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56"/>
                                        </p:tgtEl>
                                        <p:attrNameLst>
                                          <p:attrName>style.visibility</p:attrName>
                                        </p:attrNameLst>
                                      </p:cBhvr>
                                      <p:to>
                                        <p:strVal val="visible"/>
                                      </p:to>
                                    </p:set>
                                    <p:anim calcmode="lin" valueType="num">
                                      <p:cBhvr additive="base">
                                        <p:cTn id="13" dur="500" fill="hold"/>
                                        <p:tgtEl>
                                          <p:spTgt spid="6156"/>
                                        </p:tgtEl>
                                        <p:attrNameLst>
                                          <p:attrName>ppt_x</p:attrName>
                                        </p:attrNameLst>
                                      </p:cBhvr>
                                      <p:tavLst>
                                        <p:tav tm="0">
                                          <p:val>
                                            <p:strVal val="0-#ppt_w/2"/>
                                          </p:val>
                                        </p:tav>
                                        <p:tav tm="100000">
                                          <p:val>
                                            <p:strVal val="#ppt_x"/>
                                          </p:val>
                                        </p:tav>
                                      </p:tavLst>
                                    </p:anim>
                                    <p:anim calcmode="lin" valueType="num">
                                      <p:cBhvr additive="base">
                                        <p:cTn id="14" dur="500" fill="hold"/>
                                        <p:tgtEl>
                                          <p:spTgt spid="615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158"/>
                                        </p:tgtEl>
                                        <p:attrNameLst>
                                          <p:attrName>style.visibility</p:attrName>
                                        </p:attrNameLst>
                                      </p:cBhvr>
                                      <p:to>
                                        <p:strVal val="visible"/>
                                      </p:to>
                                    </p:set>
                                    <p:anim calcmode="lin" valueType="num">
                                      <p:cBhvr additive="base">
                                        <p:cTn id="17" dur="500" fill="hold"/>
                                        <p:tgtEl>
                                          <p:spTgt spid="6158"/>
                                        </p:tgtEl>
                                        <p:attrNameLst>
                                          <p:attrName>ppt_x</p:attrName>
                                        </p:attrNameLst>
                                      </p:cBhvr>
                                      <p:tavLst>
                                        <p:tav tm="0">
                                          <p:val>
                                            <p:strVal val="0-#ppt_w/2"/>
                                          </p:val>
                                        </p:tav>
                                        <p:tav tm="100000">
                                          <p:val>
                                            <p:strVal val="#ppt_x"/>
                                          </p:val>
                                        </p:tav>
                                      </p:tavLst>
                                    </p:anim>
                                    <p:anim calcmode="lin" valueType="num">
                                      <p:cBhvr additive="base">
                                        <p:cTn id="18"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6154"/>
                                        </p:tgtEl>
                                        <p:attrNameLst>
                                          <p:attrName>style.visibility</p:attrName>
                                        </p:attrNameLst>
                                      </p:cBhvr>
                                      <p:to>
                                        <p:strVal val="visible"/>
                                      </p:to>
                                    </p:set>
                                    <p:anim calcmode="lin" valueType="num">
                                      <p:cBhvr additive="base">
                                        <p:cTn id="23" dur="500" fill="hold"/>
                                        <p:tgtEl>
                                          <p:spTgt spid="6154"/>
                                        </p:tgtEl>
                                        <p:attrNameLst>
                                          <p:attrName>ppt_x</p:attrName>
                                        </p:attrNameLst>
                                      </p:cBhvr>
                                      <p:tavLst>
                                        <p:tav tm="0">
                                          <p:val>
                                            <p:strVal val="1+#ppt_w/2"/>
                                          </p:val>
                                        </p:tav>
                                        <p:tav tm="100000">
                                          <p:val>
                                            <p:strVal val="#ppt_x"/>
                                          </p:val>
                                        </p:tav>
                                      </p:tavLst>
                                    </p:anim>
                                    <p:anim calcmode="lin" valueType="num">
                                      <p:cBhvr additive="base">
                                        <p:cTn id="24" dur="500" fill="hold"/>
                                        <p:tgtEl>
                                          <p:spTgt spid="615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151"/>
                                        </p:tgtEl>
                                        <p:attrNameLst>
                                          <p:attrName>style.visibility</p:attrName>
                                        </p:attrNameLst>
                                      </p:cBhvr>
                                      <p:to>
                                        <p:strVal val="visible"/>
                                      </p:to>
                                    </p:set>
                                    <p:anim calcmode="lin" valueType="num">
                                      <p:cBhvr additive="base">
                                        <p:cTn id="27" dur="500" fill="hold"/>
                                        <p:tgtEl>
                                          <p:spTgt spid="6151"/>
                                        </p:tgtEl>
                                        <p:attrNameLst>
                                          <p:attrName>ppt_x</p:attrName>
                                        </p:attrNameLst>
                                      </p:cBhvr>
                                      <p:tavLst>
                                        <p:tav tm="0">
                                          <p:val>
                                            <p:strVal val="1+#ppt_w/2"/>
                                          </p:val>
                                        </p:tav>
                                        <p:tav tm="100000">
                                          <p:val>
                                            <p:strVal val="#ppt_x"/>
                                          </p:val>
                                        </p:tav>
                                      </p:tavLst>
                                    </p:anim>
                                    <p:anim calcmode="lin" valueType="num">
                                      <p:cBhvr additive="base">
                                        <p:cTn id="28"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51" grpId="0" autoUpdateAnimBg="0"/>
      <p:bldP spid="615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0" y="53340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Republican Richard </a:t>
            </a:r>
            <a:r>
              <a:rPr lang="en-US" sz="2800" b="1" i="1"/>
              <a:t>Nixon</a:t>
            </a:r>
            <a:r>
              <a:rPr lang="en-US" sz="2800"/>
              <a:t> defeated Democrat Hubert Humphrey.</a:t>
            </a:r>
          </a:p>
        </p:txBody>
      </p:sp>
      <p:sp>
        <p:nvSpPr>
          <p:cNvPr id="23557" name="Rectangle 5"/>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b="1"/>
              <a:t>Election of 1968:</a:t>
            </a:r>
          </a:p>
        </p:txBody>
      </p:sp>
      <p:pic>
        <p:nvPicPr>
          <p:cNvPr id="23558" name="Picture 6" descr="Nixon-Agne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0388" y="1152525"/>
            <a:ext cx="7313612" cy="57054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0-#ppt_w/2"/>
                                          </p:val>
                                        </p:tav>
                                        <p:tav tm="100000">
                                          <p:val>
                                            <p:strVal val="#ppt_x"/>
                                          </p:val>
                                        </p:tav>
                                      </p:tavLst>
                                    </p:anim>
                                    <p:anim calcmode="lin" valueType="num">
                                      <p:cBhvr additive="base">
                                        <p:cTn id="14"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calcmode="lin" valueType="num">
                                      <p:cBhvr additive="base">
                                        <p:cTn id="19" dur="500" fill="hold"/>
                                        <p:tgtEl>
                                          <p:spTgt spid="23558"/>
                                        </p:tgtEl>
                                        <p:attrNameLst>
                                          <p:attrName>ppt_x</p:attrName>
                                        </p:attrNameLst>
                                      </p:cBhvr>
                                      <p:tavLst>
                                        <p:tav tm="0">
                                          <p:val>
                                            <p:strVal val="0-#ppt_w/2"/>
                                          </p:val>
                                        </p:tav>
                                        <p:tav tm="100000">
                                          <p:val>
                                            <p:strVal val="#ppt_x"/>
                                          </p:val>
                                        </p:tav>
                                      </p:tavLst>
                                    </p:anim>
                                    <p:anim calcmode="lin" valueType="num">
                                      <p:cBhvr additive="base">
                                        <p:cTn id="20"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3886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u="sng"/>
              <a:t>Richard Nixon              as President</a:t>
            </a:r>
            <a:endParaRPr lang="en-US" sz="2800" u="sng"/>
          </a:p>
        </p:txBody>
      </p:sp>
      <p:sp>
        <p:nvSpPr>
          <p:cNvPr id="7173" name="Text Box 5"/>
          <p:cNvSpPr txBox="1">
            <a:spLocks noChangeArrowheads="1"/>
          </p:cNvSpPr>
          <p:nvPr/>
        </p:nvSpPr>
        <p:spPr bwMode="auto">
          <a:xfrm>
            <a:off x="0" y="1219200"/>
            <a:ext cx="3733800"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Pres. </a:t>
            </a:r>
            <a:r>
              <a:rPr lang="en-US" sz="2800" b="1" i="1"/>
              <a:t>Nixon</a:t>
            </a:r>
            <a:r>
              <a:rPr lang="en-US" sz="2800"/>
              <a:t> opposed parts of the Great Society programs and </a:t>
            </a:r>
            <a:r>
              <a:rPr lang="en-US" sz="2800" b="1" i="1"/>
              <a:t>cut</a:t>
            </a:r>
            <a:r>
              <a:rPr lang="en-US" sz="2800"/>
              <a:t> funds for job training, low-income housing and education.</a:t>
            </a:r>
          </a:p>
        </p:txBody>
      </p:sp>
      <p:pic>
        <p:nvPicPr>
          <p:cNvPr id="7175" name="Picture 7" descr="Nix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4300" y="3175"/>
            <a:ext cx="52197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1+#ppt_w/2"/>
                                          </p:val>
                                        </p:tav>
                                        <p:tav tm="100000">
                                          <p:val>
                                            <p:strVal val="#ppt_x"/>
                                          </p:val>
                                        </p:tav>
                                      </p:tavLst>
                                    </p:anim>
                                    <p:anim calcmode="lin" valueType="num">
                                      <p:cBhvr additive="base">
                                        <p:cTn id="20"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Nixon easily defeated Democratic Senator George </a:t>
            </a:r>
            <a:r>
              <a:rPr lang="en-US" sz="2800" b="1" i="1"/>
              <a:t>McGovern </a:t>
            </a:r>
            <a:r>
              <a:rPr lang="en-US" sz="2800"/>
              <a:t>to win reelection in 1972.</a:t>
            </a:r>
          </a:p>
        </p:txBody>
      </p:sp>
      <p:pic>
        <p:nvPicPr>
          <p:cNvPr id="2458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66800"/>
            <a:ext cx="3473450" cy="456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583" name="Text Box 7"/>
          <p:cNvSpPr txBox="1">
            <a:spLocks noChangeArrowheads="1"/>
          </p:cNvSpPr>
          <p:nvPr/>
        </p:nvSpPr>
        <p:spPr bwMode="auto">
          <a:xfrm>
            <a:off x="609600" y="5638800"/>
            <a:ext cx="3429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a:t>George McGovern</a:t>
            </a:r>
          </a:p>
        </p:txBody>
      </p:sp>
      <p:sp>
        <p:nvSpPr>
          <p:cNvPr id="24584" name="Text Box 8"/>
          <p:cNvSpPr txBox="1">
            <a:spLocks noChangeArrowheads="1"/>
          </p:cNvSpPr>
          <p:nvPr/>
        </p:nvSpPr>
        <p:spPr bwMode="auto">
          <a:xfrm>
            <a:off x="4724400" y="5638800"/>
            <a:ext cx="3581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a:t>Richard Nixon</a:t>
            </a:r>
          </a:p>
        </p:txBody>
      </p:sp>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066800"/>
            <a:ext cx="3602038" cy="456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checkerboard(across)">
                                      <p:cBhvr>
                                        <p:cTn id="11" dur="500"/>
                                        <p:tgtEl>
                                          <p:spTgt spid="2458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4583"/>
                                        </p:tgtEl>
                                        <p:attrNameLst>
                                          <p:attrName>style.visibility</p:attrName>
                                        </p:attrNameLst>
                                      </p:cBhvr>
                                      <p:to>
                                        <p:strVal val="visible"/>
                                      </p:to>
                                    </p:set>
                                    <p:animEffect transition="in" filter="checkerboard(across)">
                                      <p:cBhvr>
                                        <p:cTn id="14" dur="500"/>
                                        <p:tgtEl>
                                          <p:spTgt spid="2458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checkerboard(across)">
                                      <p:cBhvr>
                                        <p:cTn id="17" dur="500"/>
                                        <p:tgtEl>
                                          <p:spTgt spid="24584"/>
                                        </p:tgtEl>
                                      </p:cBhvr>
                                    </p:animEffect>
                                  </p:childTnLst>
                                </p:cTn>
                              </p:par>
                              <p:par>
                                <p:cTn id="18" presetID="4" presetClass="entr" presetSubtype="16"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box(in)">
                                      <p:cBhvr>
                                        <p:cTn id="2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3" grpId="0"/>
      <p:bldP spid="245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4648200" y="1524000"/>
            <a:ext cx="44958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The burglars were linked to Nixon’s </a:t>
            </a:r>
            <a:r>
              <a:rPr lang="en-US" sz="2800" b="1" i="1"/>
              <a:t>reelection committee</a:t>
            </a:r>
            <a:r>
              <a:rPr lang="en-US" sz="2800"/>
              <a:t>, but Nixon said that he was not involved in the scandal.</a:t>
            </a:r>
          </a:p>
        </p:txBody>
      </p:sp>
      <p:sp>
        <p:nvSpPr>
          <p:cNvPr id="27656" name="Text Box 8"/>
          <p:cNvSpPr txBox="1">
            <a:spLocks noChangeArrowheads="1"/>
          </p:cNvSpPr>
          <p:nvPr/>
        </p:nvSpPr>
        <p:spPr bwMode="auto">
          <a:xfrm>
            <a:off x="0" y="0"/>
            <a:ext cx="9144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t>The Watergate Affair:</a:t>
            </a:r>
            <a:r>
              <a:rPr lang="en-US" sz="2800"/>
              <a:t> In June of 1972, police caught five men breaking into the Democratic headquarters in the </a:t>
            </a:r>
            <a:r>
              <a:rPr lang="en-US" sz="2800" b="1" i="1"/>
              <a:t>Watergate</a:t>
            </a:r>
            <a:r>
              <a:rPr lang="en-US" sz="2800"/>
              <a:t> apartment building in Washington, D.C.</a:t>
            </a:r>
          </a:p>
        </p:txBody>
      </p:sp>
      <p:sp>
        <p:nvSpPr>
          <p:cNvPr id="27657" name="Rectangle 9"/>
          <p:cNvSpPr>
            <a:spLocks noChangeArrowheads="1"/>
          </p:cNvSpPr>
          <p:nvPr/>
        </p:nvSpPr>
        <p:spPr bwMode="auto">
          <a:xfrm>
            <a:off x="4648200" y="4098578"/>
            <a:ext cx="4495800" cy="1384995"/>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sz="2800" b="1" i="1" dirty="0">
                <a:solidFill>
                  <a:schemeClr val="bg1"/>
                </a:solidFill>
              </a:rPr>
              <a:t>Video</a:t>
            </a:r>
            <a:r>
              <a:rPr lang="en-US" sz="2800" b="1" i="1" dirty="0" smtClean="0">
                <a:solidFill>
                  <a:schemeClr val="bg1"/>
                </a:solidFill>
              </a:rPr>
              <a:t>: </a:t>
            </a:r>
            <a:r>
              <a:rPr lang="en-US" sz="2800" b="1" i="1" dirty="0" smtClean="0">
                <a:solidFill>
                  <a:schemeClr val="bg1"/>
                </a:solidFill>
                <a:hlinkClick r:id="rId2"/>
              </a:rPr>
              <a:t>Pres. Nixon defends his office on Watergate charges</a:t>
            </a:r>
            <a:endParaRPr lang="en-US" sz="2800" b="1" i="1" dirty="0"/>
          </a:p>
        </p:txBody>
      </p:sp>
      <p:pic>
        <p:nvPicPr>
          <p:cNvPr id="27660"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9000" b="5334"/>
          <a:stretch>
            <a:fillRect/>
          </a:stretch>
        </p:blipFill>
        <p:spPr bwMode="auto">
          <a:xfrm>
            <a:off x="0" y="1447800"/>
            <a:ext cx="46482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61" name="Text Box 13"/>
          <p:cNvSpPr txBox="1">
            <a:spLocks noChangeArrowheads="1"/>
          </p:cNvSpPr>
          <p:nvPr/>
        </p:nvSpPr>
        <p:spPr bwMode="auto">
          <a:xfrm>
            <a:off x="4648200" y="6338888"/>
            <a:ext cx="44958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a:t>Watergate Hotel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ox(in)">
                                      <p:cBhvr>
                                        <p:cTn id="7" dur="500"/>
                                        <p:tgtEl>
                                          <p:spTgt spid="2765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661"/>
                                        </p:tgtEl>
                                        <p:attrNameLst>
                                          <p:attrName>style.visibility</p:attrName>
                                        </p:attrNameLst>
                                      </p:cBhvr>
                                      <p:to>
                                        <p:strVal val="visible"/>
                                      </p:to>
                                    </p:set>
                                    <p:animEffect transition="in" filter="box(in)">
                                      <p:cBhvr>
                                        <p:cTn id="10" dur="500"/>
                                        <p:tgtEl>
                                          <p:spTgt spid="27661"/>
                                        </p:tgtEl>
                                      </p:cBhvr>
                                    </p:animEffect>
                                  </p:childTnLst>
                                </p:cTn>
                              </p:par>
                              <p:par>
                                <p:cTn id="11" presetID="4" presetClass="entr" presetSubtype="16" fill="hold" nodeType="withEffect">
                                  <p:stCondLst>
                                    <p:cond delay="0"/>
                                  </p:stCondLst>
                                  <p:childTnLst>
                                    <p:set>
                                      <p:cBhvr>
                                        <p:cTn id="12" dur="1" fill="hold">
                                          <p:stCondLst>
                                            <p:cond delay="0"/>
                                          </p:stCondLst>
                                        </p:cTn>
                                        <p:tgtEl>
                                          <p:spTgt spid="27660"/>
                                        </p:tgtEl>
                                        <p:attrNameLst>
                                          <p:attrName>style.visibility</p:attrName>
                                        </p:attrNameLst>
                                      </p:cBhvr>
                                      <p:to>
                                        <p:strVal val="visible"/>
                                      </p:to>
                                    </p:set>
                                    <p:animEffect transition="in" filter="box(in)">
                                      <p:cBhvr>
                                        <p:cTn id="13" dur="500"/>
                                        <p:tgtEl>
                                          <p:spTgt spid="276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7653"/>
                                        </p:tgtEl>
                                        <p:attrNameLst>
                                          <p:attrName>style.visibility</p:attrName>
                                        </p:attrNameLst>
                                      </p:cBhvr>
                                      <p:to>
                                        <p:strVal val="visible"/>
                                      </p:to>
                                    </p:set>
                                    <p:anim calcmode="lin" valueType="num">
                                      <p:cBhvr additive="base">
                                        <p:cTn id="18" dur="500" fill="hold"/>
                                        <p:tgtEl>
                                          <p:spTgt spid="27653"/>
                                        </p:tgtEl>
                                        <p:attrNameLst>
                                          <p:attrName>ppt_x</p:attrName>
                                        </p:attrNameLst>
                                      </p:cBhvr>
                                      <p:tavLst>
                                        <p:tav tm="0">
                                          <p:val>
                                            <p:strVal val="1+#ppt_w/2"/>
                                          </p:val>
                                        </p:tav>
                                        <p:tav tm="100000">
                                          <p:val>
                                            <p:strVal val="#ppt_x"/>
                                          </p:val>
                                        </p:tav>
                                      </p:tavLst>
                                    </p:anim>
                                    <p:anim calcmode="lin" valueType="num">
                                      <p:cBhvr additive="base">
                                        <p:cTn id="19"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box(in)">
                                      <p:cBhvr>
                                        <p:cTn id="24"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6" grpId="0"/>
      <p:bldP spid="27657" grpId="0" animBg="1"/>
      <p:bldP spid="276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6553200" y="0"/>
            <a:ext cx="2590800" cy="564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However, Nixon made secret tapes of all </a:t>
            </a:r>
            <a:r>
              <a:rPr lang="en-US" sz="2800" b="1" i="1"/>
              <a:t>conversations </a:t>
            </a:r>
            <a:r>
              <a:rPr lang="en-US" sz="2800"/>
              <a:t>in his office, in which he was caught on tape talking about trying to </a:t>
            </a:r>
            <a:r>
              <a:rPr lang="en-US" sz="2800" b="1" i="1"/>
              <a:t>cover up</a:t>
            </a:r>
            <a:r>
              <a:rPr lang="en-US" sz="2800"/>
              <a:t> the Watergate break-in.</a:t>
            </a:r>
          </a:p>
        </p:txBody>
      </p:sp>
      <p:pic>
        <p:nvPicPr>
          <p:cNvPr id="8199" name="Picture 7" descr="hblock11"/>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50" t="2943" r="-1199" b="29231"/>
          <a:stretch>
            <a:fillRect/>
          </a:stretch>
        </p:blipFill>
        <p:spPr bwMode="auto">
          <a:xfrm>
            <a:off x="-1588" y="11113"/>
            <a:ext cx="6627813" cy="6405562"/>
          </a:xfrm>
          <a:prstGeom prst="rect">
            <a:avLst/>
          </a:prstGeom>
          <a:noFill/>
          <a:extLst>
            <a:ext uri="{909E8E84-426E-40DD-AFC4-6F175D3DCCD1}">
              <a14:hiddenFill xmlns:a14="http://schemas.microsoft.com/office/drawing/2010/main" xmlns="">
                <a:solidFill>
                  <a:srgbClr val="FFFFFF"/>
                </a:solidFill>
              </a14:hiddenFill>
            </a:ext>
          </a:extLst>
        </p:spPr>
      </p:pic>
      <p:sp>
        <p:nvSpPr>
          <p:cNvPr id="8202" name="Text Box 10"/>
          <p:cNvSpPr txBox="1">
            <a:spLocks noChangeArrowheads="1"/>
          </p:cNvSpPr>
          <p:nvPr/>
        </p:nvSpPr>
        <p:spPr bwMode="auto">
          <a:xfrm>
            <a:off x="0" y="6400800"/>
            <a:ext cx="6553200" cy="3048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400"/>
              <a:t>---A 1974 Herblock Cartoon, copyright by </a:t>
            </a:r>
            <a:r>
              <a:rPr lang="en-US" sz="1400">
                <a:hlinkClick r:id="rId3"/>
              </a:rPr>
              <a:t>The Herb Block Foundation</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0-#ppt_w/2"/>
                                          </p:val>
                                        </p:tav>
                                        <p:tav tm="100000">
                                          <p:val>
                                            <p:strVal val="#ppt_x"/>
                                          </p:val>
                                        </p:tav>
                                      </p:tavLst>
                                    </p:anim>
                                    <p:anim calcmode="lin" valueType="num">
                                      <p:cBhvr additive="base">
                                        <p:cTn id="8" dur="500" fill="hold"/>
                                        <p:tgtEl>
                                          <p:spTgt spid="819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02"/>
                                        </p:tgtEl>
                                        <p:attrNameLst>
                                          <p:attrName>style.visibility</p:attrName>
                                        </p:attrNameLst>
                                      </p:cBhvr>
                                      <p:to>
                                        <p:strVal val="visible"/>
                                      </p:to>
                                    </p:set>
                                    <p:anim calcmode="lin" valueType="num">
                                      <p:cBhvr additive="base">
                                        <p:cTn id="11" dur="500" fill="hold"/>
                                        <p:tgtEl>
                                          <p:spTgt spid="8202"/>
                                        </p:tgtEl>
                                        <p:attrNameLst>
                                          <p:attrName>ppt_x</p:attrName>
                                        </p:attrNameLst>
                                      </p:cBhvr>
                                      <p:tavLst>
                                        <p:tav tm="0">
                                          <p:val>
                                            <p:strVal val="0-#ppt_w/2"/>
                                          </p:val>
                                        </p:tav>
                                        <p:tav tm="100000">
                                          <p:val>
                                            <p:strVal val="#ppt_x"/>
                                          </p:val>
                                        </p:tav>
                                      </p:tavLst>
                                    </p:anim>
                                    <p:anim calcmode="lin" valueType="num">
                                      <p:cBhvr additive="base">
                                        <p:cTn id="12"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 calcmode="lin" valueType="num">
                                      <p:cBhvr additive="base">
                                        <p:cTn id="17" dur="500" fill="hold"/>
                                        <p:tgtEl>
                                          <p:spTgt spid="8195"/>
                                        </p:tgtEl>
                                        <p:attrNameLst>
                                          <p:attrName>ppt_x</p:attrName>
                                        </p:attrNameLst>
                                      </p:cBhvr>
                                      <p:tavLst>
                                        <p:tav tm="0">
                                          <p:val>
                                            <p:strVal val="0-#ppt_w/2"/>
                                          </p:val>
                                        </p:tav>
                                        <p:tav tm="100000">
                                          <p:val>
                                            <p:strVal val="#ppt_x"/>
                                          </p:val>
                                        </p:tav>
                                      </p:tavLst>
                                    </p:anim>
                                    <p:anim calcmode="lin" valueType="num">
                                      <p:cBhvr additive="base">
                                        <p:cTn id="1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2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419600" y="0"/>
            <a:ext cx="47244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In the meantime, Vice President Spiro </a:t>
            </a:r>
            <a:r>
              <a:rPr lang="en-US" sz="2800" b="1" i="1"/>
              <a:t>Agnew</a:t>
            </a:r>
            <a:r>
              <a:rPr lang="en-US" sz="2800"/>
              <a:t> was accused of taking bribes and was forced to </a:t>
            </a:r>
            <a:r>
              <a:rPr lang="en-US" sz="2800" b="1" i="1"/>
              <a:t>resign</a:t>
            </a:r>
            <a:r>
              <a:rPr lang="en-US" sz="2800"/>
              <a:t>.</a:t>
            </a:r>
          </a:p>
        </p:txBody>
      </p:sp>
      <p:pic>
        <p:nvPicPr>
          <p:cNvPr id="9226"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448175" cy="570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9226"/>
                                        </p:tgtEl>
                                        <p:attrNameLst>
                                          <p:attrName>style.visibility</p:attrName>
                                        </p:attrNameLst>
                                      </p:cBhvr>
                                      <p:to>
                                        <p:strVal val="visible"/>
                                      </p:to>
                                    </p:set>
                                    <p:animEffect transition="in" filter="box(in)">
                                      <p:cBhvr>
                                        <p:cTn id="11"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Pres. Nixon then assigned Representative Gerald </a:t>
            </a:r>
            <a:r>
              <a:rPr lang="en-US" sz="2800" b="1" i="1"/>
              <a:t>Ford</a:t>
            </a:r>
            <a:r>
              <a:rPr lang="en-US" sz="2800"/>
              <a:t> as his new Vice-President.</a:t>
            </a:r>
          </a:p>
        </p:txBody>
      </p:sp>
      <p:pic>
        <p:nvPicPr>
          <p:cNvPr id="26627" name="Picture 3" descr="fordvp"/>
          <p:cNvPicPr>
            <a:picLocks noChangeAspect="1" noChangeArrowheads="1"/>
          </p:cNvPicPr>
          <p:nvPr/>
        </p:nvPicPr>
        <p:blipFill>
          <a:blip r:embed="rId2" cstate="print">
            <a:extLst>
              <a:ext uri="{28A0092B-C50C-407E-A947-70E740481C1C}">
                <a14:useLocalDpi xmlns:a14="http://schemas.microsoft.com/office/drawing/2010/main" xmlns="" val="0"/>
              </a:ext>
            </a:extLst>
          </a:blip>
          <a:srcRect b="3725"/>
          <a:stretch>
            <a:fillRect/>
          </a:stretch>
        </p:blipFill>
        <p:spPr bwMode="auto">
          <a:xfrm>
            <a:off x="0" y="949325"/>
            <a:ext cx="9140825" cy="59086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27"/>
                                        </p:tgtEl>
                                        <p:attrNameLst>
                                          <p:attrName>style.visibility</p:attrName>
                                        </p:attrNameLst>
                                      </p:cBhvr>
                                      <p:to>
                                        <p:strVal val="visible"/>
                                      </p:to>
                                    </p:set>
                                    <p:anim calcmode="lin" valueType="num">
                                      <p:cBhvr additive="base">
                                        <p:cTn id="11" dur="500" fill="hold"/>
                                        <p:tgtEl>
                                          <p:spTgt spid="26627"/>
                                        </p:tgtEl>
                                        <p:attrNameLst>
                                          <p:attrName>ppt_x</p:attrName>
                                        </p:attrNameLst>
                                      </p:cBhvr>
                                      <p:tavLst>
                                        <p:tav tm="0">
                                          <p:val>
                                            <p:strVal val="0-#ppt_w/2"/>
                                          </p:val>
                                        </p:tav>
                                        <p:tav tm="100000">
                                          <p:val>
                                            <p:strVal val="#ppt_x"/>
                                          </p:val>
                                        </p:tav>
                                      </p:tavLst>
                                    </p:anim>
                                    <p:anim calcmode="lin" valueType="num">
                                      <p:cBhvr additive="base">
                                        <p:cTn id="12"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6934200" y="990600"/>
            <a:ext cx="2209800" cy="350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In August of 1974, Nixon </a:t>
            </a:r>
            <a:r>
              <a:rPr lang="en-US" sz="2800" b="1" i="1"/>
              <a:t>resigned </a:t>
            </a:r>
            <a:r>
              <a:rPr lang="en-US" sz="2800"/>
              <a:t>from office rather than go through an impeachment trial.</a:t>
            </a:r>
          </a:p>
        </p:txBody>
      </p:sp>
      <p:sp>
        <p:nvSpPr>
          <p:cNvPr id="17418" name="Text Box 10"/>
          <p:cNvSpPr txBox="1">
            <a:spLocks noChangeArrowheads="1"/>
          </p:cNvSpPr>
          <p:nvPr/>
        </p:nvSpPr>
        <p:spPr bwMode="auto">
          <a:xfrm>
            <a:off x="6934200" y="4630738"/>
            <a:ext cx="2209800" cy="222726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dirty="0">
                <a:hlinkClick r:id="rId2"/>
              </a:rPr>
              <a:t>Video: Resignation and Summation </a:t>
            </a:r>
            <a:r>
              <a:rPr lang="en-US" sz="2800" b="1" i="1" dirty="0">
                <a:solidFill>
                  <a:schemeClr val="accent2">
                    <a:lumMod val="20000"/>
                    <a:lumOff val="80000"/>
                  </a:schemeClr>
                </a:solidFill>
              </a:rPr>
              <a:t>(2:55)</a:t>
            </a:r>
          </a:p>
        </p:txBody>
      </p:sp>
      <p:sp>
        <p:nvSpPr>
          <p:cNvPr id="17419" name="Text Box 11"/>
          <p:cNvSpPr txBox="1">
            <a:spLocks noChangeArrowheads="1"/>
          </p:cNvSpPr>
          <p:nvPr/>
        </p:nvSpPr>
        <p:spPr bwMode="auto">
          <a:xfrm>
            <a:off x="0" y="0"/>
            <a:ext cx="9144000" cy="94615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solidFill>
                  <a:schemeClr val="bg1"/>
                </a:solidFill>
              </a:rPr>
              <a:t>· In 1974, the House of Representatives passed three</a:t>
            </a:r>
            <a:r>
              <a:rPr lang="en-US" sz="2800"/>
              <a:t> </a:t>
            </a:r>
            <a:r>
              <a:rPr lang="en-US" sz="2800">
                <a:hlinkClick r:id="rId3"/>
              </a:rPr>
              <a:t>articles of </a:t>
            </a:r>
            <a:r>
              <a:rPr lang="en-US" sz="2800" b="1" i="1">
                <a:hlinkClick r:id="rId3"/>
              </a:rPr>
              <a:t>impeachment</a:t>
            </a:r>
            <a:r>
              <a:rPr lang="en-US" sz="2800" b="1" i="1"/>
              <a:t> </a:t>
            </a:r>
            <a:r>
              <a:rPr lang="en-US" sz="2800">
                <a:solidFill>
                  <a:schemeClr val="bg1"/>
                </a:solidFill>
              </a:rPr>
              <a:t>against Nixon, including obstructing justice</a:t>
            </a:r>
            <a:r>
              <a:rPr lang="en-US" sz="2800"/>
              <a:t>.</a:t>
            </a:r>
          </a:p>
        </p:txBody>
      </p:sp>
      <p:pic>
        <p:nvPicPr>
          <p:cNvPr id="17420"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914400"/>
            <a:ext cx="6956425" cy="468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21" name="Text Box 13"/>
          <p:cNvSpPr txBox="1">
            <a:spLocks noChangeArrowheads="1"/>
          </p:cNvSpPr>
          <p:nvPr/>
        </p:nvSpPr>
        <p:spPr bwMode="auto">
          <a:xfrm>
            <a:off x="0" y="5562600"/>
            <a:ext cx="69342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i="1"/>
              <a:t>President Richard Nixon delivers remarks to the White House staff on his final day in office. From left to right are David Eisenhower, Julie Nixon Eisenhower, the president, First Lady Pat Nixon, Tricia Nixon Cox, and Ed Cox. (August 9, 1974)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additive="base">
                                        <p:cTn id="7" dur="500" fill="hold"/>
                                        <p:tgtEl>
                                          <p:spTgt spid="17419"/>
                                        </p:tgtEl>
                                        <p:attrNameLst>
                                          <p:attrName>ppt_x</p:attrName>
                                        </p:attrNameLst>
                                      </p:cBhvr>
                                      <p:tavLst>
                                        <p:tav tm="0">
                                          <p:val>
                                            <p:strVal val="0-#ppt_w/2"/>
                                          </p:val>
                                        </p:tav>
                                        <p:tav tm="100000">
                                          <p:val>
                                            <p:strVal val="#ppt_x"/>
                                          </p:val>
                                        </p:tav>
                                      </p:tavLst>
                                    </p:anim>
                                    <p:anim calcmode="lin" valueType="num">
                                      <p:cBhvr additive="base">
                                        <p:cTn id="8"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420"/>
                                        </p:tgtEl>
                                        <p:attrNameLst>
                                          <p:attrName>style.visibility</p:attrName>
                                        </p:attrNameLst>
                                      </p:cBhvr>
                                      <p:to>
                                        <p:strVal val="visible"/>
                                      </p:to>
                                    </p:set>
                                    <p:animEffect transition="in" filter="box(in)">
                                      <p:cBhvr>
                                        <p:cTn id="13" dur="500"/>
                                        <p:tgtEl>
                                          <p:spTgt spid="1742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421"/>
                                        </p:tgtEl>
                                        <p:attrNameLst>
                                          <p:attrName>style.visibility</p:attrName>
                                        </p:attrNameLst>
                                      </p:cBhvr>
                                      <p:to>
                                        <p:strVal val="visible"/>
                                      </p:to>
                                    </p:set>
                                    <p:animEffect transition="in" filter="box(in)">
                                      <p:cBhvr>
                                        <p:cTn id="16" dur="500"/>
                                        <p:tgtEl>
                                          <p:spTgt spid="174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411"/>
                                        </p:tgtEl>
                                        <p:attrNameLst>
                                          <p:attrName>style.visibility</p:attrName>
                                        </p:attrNameLst>
                                      </p:cBhvr>
                                      <p:to>
                                        <p:strVal val="visible"/>
                                      </p:to>
                                    </p:set>
                                    <p:anim calcmode="lin" valueType="num">
                                      <p:cBhvr additive="base">
                                        <p:cTn id="21" dur="500" fill="hold"/>
                                        <p:tgtEl>
                                          <p:spTgt spid="17411"/>
                                        </p:tgtEl>
                                        <p:attrNameLst>
                                          <p:attrName>ppt_x</p:attrName>
                                        </p:attrNameLst>
                                      </p:cBhvr>
                                      <p:tavLst>
                                        <p:tav tm="0">
                                          <p:val>
                                            <p:strVal val="0-#ppt_w/2"/>
                                          </p:val>
                                        </p:tav>
                                        <p:tav tm="100000">
                                          <p:val>
                                            <p:strVal val="#ppt_x"/>
                                          </p:val>
                                        </p:tav>
                                      </p:tavLst>
                                    </p:anim>
                                    <p:anim calcmode="lin" valueType="num">
                                      <p:cBhvr additive="base">
                                        <p:cTn id="22"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7418"/>
                                        </p:tgtEl>
                                        <p:attrNameLst>
                                          <p:attrName>style.visibility</p:attrName>
                                        </p:attrNameLst>
                                      </p:cBhvr>
                                      <p:to>
                                        <p:strVal val="visible"/>
                                      </p:to>
                                    </p:set>
                                    <p:anim calcmode="lin" valueType="num">
                                      <p:cBhvr additive="base">
                                        <p:cTn id="27" dur="500" fill="hold"/>
                                        <p:tgtEl>
                                          <p:spTgt spid="17418"/>
                                        </p:tgtEl>
                                        <p:attrNameLst>
                                          <p:attrName>ppt_x</p:attrName>
                                        </p:attrNameLst>
                                      </p:cBhvr>
                                      <p:tavLst>
                                        <p:tav tm="0">
                                          <p:val>
                                            <p:strVal val="1+#ppt_w/2"/>
                                          </p:val>
                                        </p:tav>
                                        <p:tav tm="100000">
                                          <p:val>
                                            <p:strVal val="#ppt_x"/>
                                          </p:val>
                                        </p:tav>
                                      </p:tavLst>
                                    </p:anim>
                                    <p:anim calcmode="lin" valueType="num">
                                      <p:cBhvr additive="base">
                                        <p:cTn id="28"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8" grpId="0" animBg="1" autoUpdateAnimBg="0"/>
      <p:bldP spid="17419" grpId="0" animBg="1" autoUpdateAnimBg="0"/>
      <p:bldP spid="174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atergate-Nixon-resign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4168" t="15810" r="5806" b="14314"/>
          <a:stretch>
            <a:fillRect/>
          </a:stretch>
        </p:blipFill>
        <p:spPr bwMode="auto">
          <a:xfrm>
            <a:off x="990600" y="4763"/>
            <a:ext cx="7221538" cy="68532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5943600" y="609600"/>
            <a:ext cx="3200400" cy="1800225"/>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dirty="0">
                <a:hlinkClick r:id="rId2"/>
              </a:rPr>
              <a:t>View the debate, the first televised presidential debate in U.S. history.</a:t>
            </a:r>
            <a:endParaRPr lang="en-US" sz="2800" b="1" i="1" dirty="0"/>
          </a:p>
        </p:txBody>
      </p:sp>
      <p:sp>
        <p:nvSpPr>
          <p:cNvPr id="2052" name="Rectangle 4"/>
          <p:cNvSpPr>
            <a:spLocks noChangeArrowheads="1"/>
          </p:cNvSpPr>
          <p:nvPr/>
        </p:nvSpPr>
        <p:spPr bwMode="auto">
          <a:xfrm>
            <a:off x="0" y="-508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800" b="1" u="sng"/>
              <a:t>President John F. Kennedy</a:t>
            </a:r>
          </a:p>
        </p:txBody>
      </p:sp>
      <p:sp>
        <p:nvSpPr>
          <p:cNvPr id="2053" name="Rectangle 5"/>
          <p:cNvSpPr>
            <a:spLocks noChangeArrowheads="1"/>
          </p:cNvSpPr>
          <p:nvPr/>
        </p:nvSpPr>
        <p:spPr bwMode="auto">
          <a:xfrm>
            <a:off x="0" y="482600"/>
            <a:ext cx="53816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t>JFK – Election and Assassination:</a:t>
            </a:r>
          </a:p>
        </p:txBody>
      </p:sp>
      <p:sp>
        <p:nvSpPr>
          <p:cNvPr id="2054" name="Rectangle 6"/>
          <p:cNvSpPr>
            <a:spLocks noChangeArrowheads="1"/>
          </p:cNvSpPr>
          <p:nvPr/>
        </p:nvSpPr>
        <p:spPr bwMode="auto">
          <a:xfrm>
            <a:off x="0" y="990600"/>
            <a:ext cx="5943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Democrat John F. Kennedy defeated the Republican Richard Nixon in the presidential election of </a:t>
            </a:r>
            <a:r>
              <a:rPr lang="en-US" sz="2800" b="1" i="1"/>
              <a:t>1960</a:t>
            </a:r>
            <a:r>
              <a:rPr lang="en-US" sz="2800"/>
              <a:t>.</a:t>
            </a:r>
          </a:p>
        </p:txBody>
      </p:sp>
      <p:pic>
        <p:nvPicPr>
          <p:cNvPr id="2056" name="Picture 8" descr="JohnFKennedy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393950"/>
            <a:ext cx="5942013" cy="4464050"/>
          </a:xfrm>
          <a:prstGeom prst="rect">
            <a:avLst/>
          </a:prstGeom>
          <a:noFill/>
          <a:extLst>
            <a:ext uri="{909E8E84-426E-40DD-AFC4-6F175D3DCCD1}">
              <a14:hiddenFill xmlns:a14="http://schemas.microsoft.com/office/drawing/2010/main" xmlns="">
                <a:solidFill>
                  <a:srgbClr val="FFFFFF"/>
                </a:solidFill>
              </a14:hiddenFill>
            </a:ext>
          </a:extLst>
        </p:spPr>
      </p:pic>
      <p:sp>
        <p:nvSpPr>
          <p:cNvPr id="2058" name="Text Box 10"/>
          <p:cNvSpPr txBox="1">
            <a:spLocks noChangeArrowheads="1"/>
          </p:cNvSpPr>
          <p:nvPr/>
        </p:nvSpPr>
        <p:spPr bwMode="auto">
          <a:xfrm>
            <a:off x="5943600" y="2922588"/>
            <a:ext cx="3200400" cy="393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i="1" dirty="0"/>
              <a:t>President-elect John F. Kennedy, left, shakes hands with Vice President Richard M. Nixon after a post-election conference in Miami, Nov. 14, 1960.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0-#ppt_w/2"/>
                                          </p:val>
                                        </p:tav>
                                        <p:tav tm="100000">
                                          <p:val>
                                            <p:strVal val="#ppt_x"/>
                                          </p:val>
                                        </p:tav>
                                      </p:tavLst>
                                    </p:anim>
                                    <p:anim calcmode="lin" valueType="num">
                                      <p:cBhvr additive="base">
                                        <p:cTn id="14"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0-#ppt_w/2"/>
                                          </p:val>
                                        </p:tav>
                                        <p:tav tm="100000">
                                          <p:val>
                                            <p:strVal val="#ppt_x"/>
                                          </p:val>
                                        </p:tav>
                                      </p:tavLst>
                                    </p:anim>
                                    <p:anim calcmode="lin" valueType="num">
                                      <p:cBhvr additive="base">
                                        <p:cTn id="20"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0-#ppt_w/2"/>
                                          </p:val>
                                        </p:tav>
                                        <p:tav tm="100000">
                                          <p:val>
                                            <p:strVal val="#ppt_x"/>
                                          </p:val>
                                        </p:tav>
                                      </p:tavLst>
                                    </p:anim>
                                    <p:anim calcmode="lin" valueType="num">
                                      <p:cBhvr additive="base">
                                        <p:cTn id="26" dur="500" fill="hold"/>
                                        <p:tgtEl>
                                          <p:spTgt spid="205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anim calcmode="lin" valueType="num">
                                      <p:cBhvr additive="base">
                                        <p:cTn id="29" dur="500" fill="hold"/>
                                        <p:tgtEl>
                                          <p:spTgt spid="2058"/>
                                        </p:tgtEl>
                                        <p:attrNameLst>
                                          <p:attrName>ppt_x</p:attrName>
                                        </p:attrNameLst>
                                      </p:cBhvr>
                                      <p:tavLst>
                                        <p:tav tm="0">
                                          <p:val>
                                            <p:strVal val="0-#ppt_w/2"/>
                                          </p:val>
                                        </p:tav>
                                        <p:tav tm="100000">
                                          <p:val>
                                            <p:strVal val="#ppt_x"/>
                                          </p:val>
                                        </p:tav>
                                      </p:tavLst>
                                    </p:anim>
                                    <p:anim calcmode="lin" valueType="num">
                                      <p:cBhvr additive="base">
                                        <p:cTn id="30"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additive="base">
                                        <p:cTn id="35" dur="500" fill="hold"/>
                                        <p:tgtEl>
                                          <p:spTgt spid="2051"/>
                                        </p:tgtEl>
                                        <p:attrNameLst>
                                          <p:attrName>ppt_x</p:attrName>
                                        </p:attrNameLst>
                                      </p:cBhvr>
                                      <p:tavLst>
                                        <p:tav tm="0">
                                          <p:val>
                                            <p:strVal val="0-#ppt_w/2"/>
                                          </p:val>
                                        </p:tav>
                                        <p:tav tm="100000">
                                          <p:val>
                                            <p:strVal val="#ppt_x"/>
                                          </p:val>
                                        </p:tav>
                                      </p:tavLst>
                                    </p:anim>
                                    <p:anim calcmode="lin" valueType="num">
                                      <p:cBhvr additive="base">
                                        <p:cTn id="36"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2" grpId="0" autoUpdateAnimBg="0"/>
      <p:bldP spid="2053" grpId="0" autoUpdateAnimBg="0"/>
      <p:bldP spid="2054" grpId="0" autoUpdateAnimBg="0"/>
      <p:bldP spid="205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876800" y="0"/>
            <a:ext cx="4310063"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u="sng"/>
              <a:t>A Time to Heal</a:t>
            </a:r>
            <a:endParaRPr lang="en-US" sz="2800" u="sng"/>
          </a:p>
        </p:txBody>
      </p:sp>
      <p:sp>
        <p:nvSpPr>
          <p:cNvPr id="10245" name="Rectangle 5"/>
          <p:cNvSpPr>
            <a:spLocks noChangeArrowheads="1"/>
          </p:cNvSpPr>
          <p:nvPr/>
        </p:nvSpPr>
        <p:spPr bwMode="auto">
          <a:xfrm>
            <a:off x="4876800" y="914400"/>
            <a:ext cx="42672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a:t> Vice-President </a:t>
            </a:r>
            <a:r>
              <a:rPr lang="en-US" sz="2800" b="1" i="1"/>
              <a:t>Ford </a:t>
            </a:r>
            <a:r>
              <a:rPr lang="en-US" sz="2800"/>
              <a:t>was named President upon Nixon’s resignation.</a:t>
            </a:r>
          </a:p>
        </p:txBody>
      </p:sp>
      <p:sp>
        <p:nvSpPr>
          <p:cNvPr id="10249" name="Rectangle 9"/>
          <p:cNvSpPr>
            <a:spLocks noChangeArrowheads="1"/>
          </p:cNvSpPr>
          <p:nvPr/>
        </p:nvSpPr>
        <p:spPr bwMode="auto">
          <a:xfrm>
            <a:off x="4800600" y="2743200"/>
            <a:ext cx="4343400" cy="1373188"/>
          </a:xfrm>
          <a:prstGeom prst="rect">
            <a:avLst/>
          </a:prstGeom>
          <a:blipFill dpi="0" rotWithShape="1">
            <a:blip r:embed="rId2" cstate="print"/>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a:t> Pres. Ford then granted Nixon a “full, free and absolute </a:t>
            </a:r>
            <a:r>
              <a:rPr lang="en-US" sz="2800" b="1" i="1"/>
              <a:t>pardon</a:t>
            </a:r>
            <a:r>
              <a:rPr lang="en-US" sz="2800"/>
              <a:t>”.</a:t>
            </a:r>
          </a:p>
        </p:txBody>
      </p:sp>
      <p:pic>
        <p:nvPicPr>
          <p:cNvPr id="10250"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r="1944"/>
          <a:stretch>
            <a:fillRect/>
          </a:stretch>
        </p:blipFill>
        <p:spPr bwMode="auto">
          <a:xfrm>
            <a:off x="0" y="0"/>
            <a:ext cx="4724400" cy="686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51" name="Picture 11" descr="ford_pardoning_nix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818063" cy="4776788"/>
          </a:xfrm>
          <a:prstGeom prst="rect">
            <a:avLst/>
          </a:prstGeom>
          <a:noFill/>
          <a:extLst>
            <a:ext uri="{909E8E84-426E-40DD-AFC4-6F175D3DCCD1}">
              <a14:hiddenFill xmlns:a14="http://schemas.microsoft.com/office/drawing/2010/main" xmlns="">
                <a:solidFill>
                  <a:srgbClr val="FFFFFF"/>
                </a:solidFill>
              </a14:hiddenFill>
            </a:ext>
          </a:extLst>
        </p:spPr>
      </p:pic>
      <p:sp>
        <p:nvSpPr>
          <p:cNvPr id="10252" name="Text Box 12"/>
          <p:cNvSpPr txBox="1">
            <a:spLocks noChangeArrowheads="1"/>
          </p:cNvSpPr>
          <p:nvPr/>
        </p:nvSpPr>
        <p:spPr bwMode="auto">
          <a:xfrm>
            <a:off x="0" y="4800600"/>
            <a:ext cx="9144000" cy="51911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dirty="0">
                <a:hlinkClick r:id="rId5"/>
              </a:rPr>
              <a:t>Video: Ford Pardons Nixon - September 8, 1974 (9:34)</a:t>
            </a:r>
            <a:endParaRPr 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0-#ppt_w/2"/>
                                          </p:val>
                                        </p:tav>
                                        <p:tav tm="100000">
                                          <p:val>
                                            <p:strVal val="#ppt_x"/>
                                          </p:val>
                                        </p:tav>
                                      </p:tavLst>
                                    </p:anim>
                                    <p:anim calcmode="lin" valueType="num">
                                      <p:cBhvr additive="base">
                                        <p:cTn id="14" dur="500" fill="hold"/>
                                        <p:tgtEl>
                                          <p:spTgt spid="1025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1+#ppt_w/2"/>
                                          </p:val>
                                        </p:tav>
                                        <p:tav tm="100000">
                                          <p:val>
                                            <p:strVal val="#ppt_x"/>
                                          </p:val>
                                        </p:tav>
                                      </p:tavLst>
                                    </p:anim>
                                    <p:anim calcmode="lin" valueType="num">
                                      <p:cBhvr additive="base">
                                        <p:cTn id="1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10250"/>
                                        </p:tgtEl>
                                      </p:cBhvr>
                                    </p:animEffect>
                                    <p:set>
                                      <p:cBhvr>
                                        <p:cTn id="23" dur="1" fill="hold">
                                          <p:stCondLst>
                                            <p:cond delay="1999"/>
                                          </p:stCondLst>
                                        </p:cTn>
                                        <p:tgtEl>
                                          <p:spTgt spid="1025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251"/>
                                        </p:tgtEl>
                                        <p:attrNameLst>
                                          <p:attrName>style.visibility</p:attrName>
                                        </p:attrNameLst>
                                      </p:cBhvr>
                                      <p:to>
                                        <p:strVal val="visible"/>
                                      </p:to>
                                    </p:set>
                                    <p:animEffect transition="in" filter="fade">
                                      <p:cBhvr>
                                        <p:cTn id="26" dur="2000"/>
                                        <p:tgtEl>
                                          <p:spTgt spid="1025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additive="base">
                                        <p:cTn id="29" dur="500" fill="hold"/>
                                        <p:tgtEl>
                                          <p:spTgt spid="10249"/>
                                        </p:tgtEl>
                                        <p:attrNameLst>
                                          <p:attrName>ppt_x</p:attrName>
                                        </p:attrNameLst>
                                      </p:cBhvr>
                                      <p:tavLst>
                                        <p:tav tm="0">
                                          <p:val>
                                            <p:strVal val="1+#ppt_w/2"/>
                                          </p:val>
                                        </p:tav>
                                        <p:tav tm="100000">
                                          <p:val>
                                            <p:strVal val="#ppt_x"/>
                                          </p:val>
                                        </p:tav>
                                      </p:tavLst>
                                    </p:anim>
                                    <p:anim calcmode="lin" valueType="num">
                                      <p:cBhvr additive="base">
                                        <p:cTn id="30"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0252"/>
                                        </p:tgtEl>
                                        <p:attrNameLst>
                                          <p:attrName>style.visibility</p:attrName>
                                        </p:attrNameLst>
                                      </p:cBhvr>
                                      <p:to>
                                        <p:strVal val="visible"/>
                                      </p:to>
                                    </p:set>
                                    <p:animEffect transition="in" filter="checkerboard(across)">
                                      <p:cBhvr>
                                        <p:cTn id="35"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p:bldP spid="10249" grpId="0" animBg="1"/>
      <p:bldP spid="102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0" y="0"/>
            <a:ext cx="38100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a:t> Ford lost a close race for reelection in 1976 to the Democrat Jimmy </a:t>
            </a:r>
            <a:r>
              <a:rPr lang="en-US" sz="2800" b="1" i="1"/>
              <a:t>Carter</a:t>
            </a:r>
            <a:r>
              <a:rPr lang="en-US" sz="2800"/>
              <a:t>.</a:t>
            </a:r>
          </a:p>
        </p:txBody>
      </p:sp>
      <p:pic>
        <p:nvPicPr>
          <p:cNvPr id="29702" name="Picture 6" descr="jimmy-carte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7775" y="0"/>
            <a:ext cx="5356225" cy="5484813"/>
          </a:xfrm>
          <a:prstGeom prst="rect">
            <a:avLst/>
          </a:prstGeom>
          <a:noFill/>
          <a:extLst>
            <a:ext uri="{909E8E84-426E-40DD-AFC4-6F175D3DCCD1}">
              <a14:hiddenFill xmlns:a14="http://schemas.microsoft.com/office/drawing/2010/main" xmlns="">
                <a:solidFill>
                  <a:srgbClr val="FFFFFF"/>
                </a:solidFill>
              </a14:hiddenFill>
            </a:ext>
          </a:extLst>
        </p:spPr>
      </p:pic>
      <p:pic>
        <p:nvPicPr>
          <p:cNvPr id="29703" name="Picture 7" descr="carter-peanut"/>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966" t="6209" r="21716" b="12291"/>
          <a:stretch>
            <a:fillRect/>
          </a:stretch>
        </p:blipFill>
        <p:spPr bwMode="auto">
          <a:xfrm>
            <a:off x="4800600" y="1143000"/>
            <a:ext cx="2971800" cy="5105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0-#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additive="base">
                                        <p:cTn id="11" dur="500" fill="hold"/>
                                        <p:tgtEl>
                                          <p:spTgt spid="29702"/>
                                        </p:tgtEl>
                                        <p:attrNameLst>
                                          <p:attrName>ppt_x</p:attrName>
                                        </p:attrNameLst>
                                      </p:cBhvr>
                                      <p:tavLst>
                                        <p:tav tm="0">
                                          <p:val>
                                            <p:strVal val="0-#ppt_w/2"/>
                                          </p:val>
                                        </p:tav>
                                        <p:tav tm="100000">
                                          <p:val>
                                            <p:strVal val="#ppt_x"/>
                                          </p:val>
                                        </p:tav>
                                      </p:tavLst>
                                    </p:anim>
                                    <p:anim calcmode="lin" valueType="num">
                                      <p:cBhvr additive="base">
                                        <p:cTn id="12"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5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648200" y="0"/>
            <a:ext cx="44958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In 1963, Pres. Kennedy was assassinated by Lee Harvey </a:t>
            </a:r>
            <a:r>
              <a:rPr lang="en-US" sz="2800" b="1" i="1"/>
              <a:t>Oswald</a:t>
            </a:r>
            <a:r>
              <a:rPr lang="en-US" sz="2800"/>
              <a:t> in Dallas, Texas.</a:t>
            </a:r>
          </a:p>
        </p:txBody>
      </p:sp>
      <p:pic>
        <p:nvPicPr>
          <p:cNvPr id="13321" name="Picture 9" descr="LHO14"/>
          <p:cNvPicPr>
            <a:picLocks noChangeAspect="1" noChangeArrowheads="1"/>
          </p:cNvPicPr>
          <p:nvPr/>
        </p:nvPicPr>
        <p:blipFill>
          <a:blip r:embed="rId2" cstate="print">
            <a:extLst>
              <a:ext uri="{28A0092B-C50C-407E-A947-70E740481C1C}">
                <a14:useLocalDpi xmlns:a14="http://schemas.microsoft.com/office/drawing/2010/main" xmlns="" val="0"/>
              </a:ext>
            </a:extLst>
          </a:blip>
          <a:srcRect l="13980" t="9439" r="17616" b="3026"/>
          <a:stretch>
            <a:fillRect/>
          </a:stretch>
        </p:blipFill>
        <p:spPr bwMode="auto">
          <a:xfrm>
            <a:off x="0" y="6350"/>
            <a:ext cx="4633913" cy="6851650"/>
          </a:xfrm>
          <a:prstGeom prst="rect">
            <a:avLst/>
          </a:prstGeom>
          <a:noFill/>
          <a:extLst>
            <a:ext uri="{909E8E84-426E-40DD-AFC4-6F175D3DCCD1}">
              <a14:hiddenFill xmlns:a14="http://schemas.microsoft.com/office/drawing/2010/main" xmlns="">
                <a:solidFill>
                  <a:srgbClr val="FFFFFF"/>
                </a:solidFill>
              </a14:hiddenFill>
            </a:ext>
          </a:extLst>
        </p:spPr>
      </p:pic>
      <p:sp>
        <p:nvSpPr>
          <p:cNvPr id="13323" name="Text Box 11"/>
          <p:cNvSpPr txBox="1">
            <a:spLocks noChangeArrowheads="1"/>
          </p:cNvSpPr>
          <p:nvPr/>
        </p:nvSpPr>
        <p:spPr bwMode="auto">
          <a:xfrm>
            <a:off x="4648200" y="5911850"/>
            <a:ext cx="4495800" cy="94615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i="1" dirty="0">
                <a:hlinkClick r:id="rId3"/>
              </a:rPr>
              <a:t>Video: CBS News coverage of the assassination </a:t>
            </a:r>
            <a:r>
              <a:rPr lang="en-US" sz="2800" b="1" i="1" dirty="0">
                <a:solidFill>
                  <a:srgbClr val="FFFF00"/>
                </a:solidFill>
                <a:hlinkClick r:id="rId3"/>
              </a:rPr>
              <a:t>(2:52)</a:t>
            </a:r>
            <a:endParaRPr lang="en-US" sz="28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1"/>
                                        </p:tgtEl>
                                        <p:attrNameLst>
                                          <p:attrName>style.visibility</p:attrName>
                                        </p:attrNameLst>
                                      </p:cBhvr>
                                      <p:to>
                                        <p:strVal val="visible"/>
                                      </p:to>
                                    </p:set>
                                    <p:anim calcmode="lin" valueType="num">
                                      <p:cBhvr additive="base">
                                        <p:cTn id="13" dur="500" fill="hold"/>
                                        <p:tgtEl>
                                          <p:spTgt spid="13321"/>
                                        </p:tgtEl>
                                        <p:attrNameLst>
                                          <p:attrName>ppt_x</p:attrName>
                                        </p:attrNameLst>
                                      </p:cBhvr>
                                      <p:tavLst>
                                        <p:tav tm="0">
                                          <p:val>
                                            <p:strVal val="0-#ppt_w/2"/>
                                          </p:val>
                                        </p:tav>
                                        <p:tav tm="100000">
                                          <p:val>
                                            <p:strVal val="#ppt_x"/>
                                          </p:val>
                                        </p:tav>
                                      </p:tavLst>
                                    </p:anim>
                                    <p:anim calcmode="lin" valueType="num">
                                      <p:cBhvr additive="base">
                                        <p:cTn id="14" dur="500" fill="hold"/>
                                        <p:tgtEl>
                                          <p:spTgt spid="1332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323"/>
                                        </p:tgtEl>
                                        <p:attrNameLst>
                                          <p:attrName>style.visibility</p:attrName>
                                        </p:attrNameLst>
                                      </p:cBhvr>
                                      <p:to>
                                        <p:strVal val="visible"/>
                                      </p:to>
                                    </p:set>
                                    <p:anim calcmode="lin" valueType="num">
                                      <p:cBhvr additive="base">
                                        <p:cTn id="17" dur="500" fill="hold"/>
                                        <p:tgtEl>
                                          <p:spTgt spid="13323"/>
                                        </p:tgtEl>
                                        <p:attrNameLst>
                                          <p:attrName>ppt_x</p:attrName>
                                        </p:attrNameLst>
                                      </p:cBhvr>
                                      <p:tavLst>
                                        <p:tav tm="0">
                                          <p:val>
                                            <p:strVal val="0-#ppt_w/2"/>
                                          </p:val>
                                        </p:tav>
                                        <p:tav tm="100000">
                                          <p:val>
                                            <p:strVal val="#ppt_x"/>
                                          </p:val>
                                        </p:tav>
                                      </p:tavLst>
                                    </p:anim>
                                    <p:anim calcmode="lin" valueType="num">
                                      <p:cBhvr additive="base">
                                        <p:cTn id="18"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JFKoswald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4300" y="0"/>
            <a:ext cx="6489700" cy="6397625"/>
          </a:xfrm>
          <a:prstGeom prst="rect">
            <a:avLst/>
          </a:prstGeom>
          <a:noFill/>
          <a:extLst>
            <a:ext uri="{909E8E84-426E-40DD-AFC4-6F175D3DCCD1}">
              <a14:hiddenFill xmlns:a14="http://schemas.microsoft.com/office/drawing/2010/main" xmlns="">
                <a:solidFill>
                  <a:srgbClr val="FFFFFF"/>
                </a:solidFill>
              </a14:hiddenFill>
            </a:ext>
          </a:extLst>
        </p:spPr>
      </p:pic>
      <p:sp>
        <p:nvSpPr>
          <p:cNvPr id="20485" name="Text Box 5"/>
          <p:cNvSpPr txBox="1">
            <a:spLocks noChangeArrowheads="1"/>
          </p:cNvSpPr>
          <p:nvPr/>
        </p:nvSpPr>
        <p:spPr bwMode="auto">
          <a:xfrm>
            <a:off x="0" y="0"/>
            <a:ext cx="2590800"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i="1"/>
              <a:t>Jack Ruby, shot Lee Harvey Oswald on November 24</a:t>
            </a:r>
            <a:r>
              <a:rPr lang="en-US" sz="2800" b="1" i="1" baseline="30000"/>
              <a:t>th</a:t>
            </a:r>
            <a:r>
              <a:rPr lang="en-US" sz="2800" b="1" i="1"/>
              <a:t>, 1963, as the Dallas Police was transferring Oswald to the county jail. </a:t>
            </a:r>
          </a:p>
        </p:txBody>
      </p:sp>
      <p:sp>
        <p:nvSpPr>
          <p:cNvPr id="20486" name="Text Box 6"/>
          <p:cNvSpPr txBox="1">
            <a:spLocks noChangeArrowheads="1"/>
          </p:cNvSpPr>
          <p:nvPr/>
        </p:nvSpPr>
        <p:spPr bwMode="auto">
          <a:xfrm>
            <a:off x="2667000" y="6338888"/>
            <a:ext cx="6477000" cy="51911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a:hlinkClick r:id="rId3"/>
              </a:rPr>
              <a:t>Video of Oswald’s Murder</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85"/>
                                        </p:tgtEl>
                                        <p:attrNameLst>
                                          <p:attrName>style.visibility</p:attrName>
                                        </p:attrNameLst>
                                      </p:cBhvr>
                                      <p:to>
                                        <p:strVal val="visible"/>
                                      </p:to>
                                    </p:set>
                                    <p:anim calcmode="lin" valueType="num">
                                      <p:cBhvr additive="base">
                                        <p:cTn id="11" dur="500" fill="hold"/>
                                        <p:tgtEl>
                                          <p:spTgt spid="20485"/>
                                        </p:tgtEl>
                                        <p:attrNameLst>
                                          <p:attrName>ppt_x</p:attrName>
                                        </p:attrNameLst>
                                      </p:cBhvr>
                                      <p:tavLst>
                                        <p:tav tm="0">
                                          <p:val>
                                            <p:strVal val="0-#ppt_w/2"/>
                                          </p:val>
                                        </p:tav>
                                        <p:tav tm="100000">
                                          <p:val>
                                            <p:strVal val="#ppt_x"/>
                                          </p:val>
                                        </p:tav>
                                      </p:tavLst>
                                    </p:anim>
                                    <p:anim calcmode="lin" valueType="num">
                                      <p:cBhvr additive="base">
                                        <p:cTn id="12"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 calcmode="lin" valueType="num">
                                      <p:cBhvr additive="base">
                                        <p:cTn id="17" dur="500" fill="hold"/>
                                        <p:tgtEl>
                                          <p:spTgt spid="20486"/>
                                        </p:tgtEl>
                                        <p:attrNameLst>
                                          <p:attrName>ppt_x</p:attrName>
                                        </p:attrNameLst>
                                      </p:cBhvr>
                                      <p:tavLst>
                                        <p:tav tm="0">
                                          <p:val>
                                            <p:strVal val="0-#ppt_w/2"/>
                                          </p:val>
                                        </p:tav>
                                        <p:tav tm="100000">
                                          <p:val>
                                            <p:strVal val="#ppt_x"/>
                                          </p:val>
                                        </p:tav>
                                      </p:tavLst>
                                    </p:anim>
                                    <p:anim calcmode="lin" valueType="num">
                                      <p:cBhvr additive="base">
                                        <p:cTn id="18"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50800"/>
            <a:ext cx="42576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t>President Lyndon Johnson</a:t>
            </a:r>
          </a:p>
        </p:txBody>
      </p:sp>
      <p:sp>
        <p:nvSpPr>
          <p:cNvPr id="4100" name="Rectangle 4"/>
          <p:cNvSpPr>
            <a:spLocks noChangeArrowheads="1"/>
          </p:cNvSpPr>
          <p:nvPr/>
        </p:nvSpPr>
        <p:spPr bwMode="auto">
          <a:xfrm>
            <a:off x="0" y="381000"/>
            <a:ext cx="91440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Vice-president Lyndon Johnson was named President upon the </a:t>
            </a:r>
            <a:r>
              <a:rPr lang="en-US" sz="2800" b="1" i="1"/>
              <a:t>assassination</a:t>
            </a:r>
            <a:r>
              <a:rPr lang="en-US" sz="2800"/>
              <a:t> of John F. Kennedy in 1963.</a:t>
            </a:r>
          </a:p>
        </p:txBody>
      </p:sp>
      <p:pic>
        <p:nvPicPr>
          <p:cNvPr id="4102" name="Picture 6" descr="1A-1-WH63"/>
          <p:cNvPicPr>
            <a:picLocks noChangeAspect="1" noChangeArrowheads="1"/>
          </p:cNvPicPr>
          <p:nvPr/>
        </p:nvPicPr>
        <p:blipFill>
          <a:blip r:embed="rId2" cstate="print">
            <a:extLst>
              <a:ext uri="{28A0092B-C50C-407E-A947-70E740481C1C}">
                <a14:useLocalDpi xmlns:a14="http://schemas.microsoft.com/office/drawing/2010/main" xmlns="" val="0"/>
              </a:ext>
            </a:extLst>
          </a:blip>
          <a:srcRect l="4051" t="14894" r="2785" b="2269"/>
          <a:stretch>
            <a:fillRect/>
          </a:stretch>
        </p:blipFill>
        <p:spPr bwMode="auto">
          <a:xfrm>
            <a:off x="0" y="1295400"/>
            <a:ext cx="7010400"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4103" name="Text Box 7"/>
          <p:cNvSpPr txBox="1">
            <a:spLocks noChangeArrowheads="1"/>
          </p:cNvSpPr>
          <p:nvPr/>
        </p:nvSpPr>
        <p:spPr bwMode="auto">
          <a:xfrm>
            <a:off x="7086600" y="2068513"/>
            <a:ext cx="2057400" cy="478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i="1"/>
              <a:t>Lyndon B. Johnson takes the oath of office aboard Air Force One in Dallas, Texas, November 22, 1963.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0-#ppt_w/2"/>
                                          </p:val>
                                        </p:tav>
                                        <p:tav tm="100000">
                                          <p:val>
                                            <p:strVal val="#ppt_x"/>
                                          </p:val>
                                        </p:tav>
                                      </p:tavLst>
                                    </p:anim>
                                    <p:anim calcmode="lin" valueType="num">
                                      <p:cBhvr additive="base">
                                        <p:cTn id="14"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0-#ppt_w/2"/>
                                          </p:val>
                                        </p:tav>
                                        <p:tav tm="100000">
                                          <p:val>
                                            <p:strVal val="#ppt_x"/>
                                          </p:val>
                                        </p:tav>
                                      </p:tavLst>
                                    </p:anim>
                                    <p:anim calcmode="lin" valueType="num">
                                      <p:cBhvr additive="base">
                                        <p:cTn id="20" dur="500" fill="hold"/>
                                        <p:tgtEl>
                                          <p:spTgt spid="410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 fill="hold"/>
                                        <p:tgtEl>
                                          <p:spTgt spid="4103"/>
                                        </p:tgtEl>
                                        <p:attrNameLst>
                                          <p:attrName>ppt_x</p:attrName>
                                        </p:attrNameLst>
                                      </p:cBhvr>
                                      <p:tavLst>
                                        <p:tav tm="0">
                                          <p:val>
                                            <p:strVal val="0-#ppt_w/2"/>
                                          </p:val>
                                        </p:tav>
                                        <p:tav tm="100000">
                                          <p:val>
                                            <p:strVal val="#ppt_x"/>
                                          </p:val>
                                        </p:tav>
                                      </p:tavLst>
                                    </p:anim>
                                    <p:anim calcmode="lin" valueType="num">
                                      <p:cBhvr additive="base">
                                        <p:cTn id="2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0"/>
            <a:ext cx="9144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Pres. Johnson developed a series of new programs called the </a:t>
            </a:r>
            <a:r>
              <a:rPr lang="en-US" sz="2800" b="1" i="1"/>
              <a:t>Great Society</a:t>
            </a:r>
            <a:r>
              <a:rPr lang="en-US" sz="2800"/>
              <a:t> aimed at increasing the standard of living of Americans.</a:t>
            </a:r>
          </a:p>
        </p:txBody>
      </p:sp>
      <p:sp>
        <p:nvSpPr>
          <p:cNvPr id="14341" name="Rectangle 5"/>
          <p:cNvSpPr>
            <a:spLocks noChangeArrowheads="1"/>
          </p:cNvSpPr>
          <p:nvPr/>
        </p:nvSpPr>
        <p:spPr bwMode="auto">
          <a:xfrm>
            <a:off x="0" y="1447800"/>
            <a:ext cx="3954463"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t>Great Society Programs:</a:t>
            </a:r>
          </a:p>
        </p:txBody>
      </p:sp>
      <p:sp>
        <p:nvSpPr>
          <p:cNvPr id="14342" name="Rectangle 6"/>
          <p:cNvSpPr>
            <a:spLocks noChangeArrowheads="1"/>
          </p:cNvSpPr>
          <p:nvPr/>
        </p:nvSpPr>
        <p:spPr bwMode="auto">
          <a:xfrm>
            <a:off x="0" y="2362200"/>
            <a:ext cx="40386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a:t>
            </a:r>
            <a:r>
              <a:rPr lang="en-US" sz="2800" b="1" i="1">
                <a:solidFill>
                  <a:srgbClr val="CC3300"/>
                </a:solidFill>
              </a:rPr>
              <a:t>Medi</a:t>
            </a:r>
            <a:r>
              <a:rPr lang="en-US" sz="2800" b="1" i="1">
                <a:solidFill>
                  <a:schemeClr val="accent2"/>
                </a:solidFill>
              </a:rPr>
              <a:t>care</a:t>
            </a:r>
            <a:r>
              <a:rPr lang="en-US" sz="2800"/>
              <a:t> helped pay the hospital bills for citizens over the age of 65.</a:t>
            </a:r>
          </a:p>
        </p:txBody>
      </p:sp>
      <p:sp>
        <p:nvSpPr>
          <p:cNvPr id="14348" name="Rectangle 12"/>
          <p:cNvSpPr>
            <a:spLocks noChangeArrowheads="1"/>
          </p:cNvSpPr>
          <p:nvPr/>
        </p:nvSpPr>
        <p:spPr bwMode="auto">
          <a:xfrm>
            <a:off x="4800600" y="2362200"/>
            <a:ext cx="43434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a:t>
            </a:r>
            <a:r>
              <a:rPr lang="en-US" sz="2800" b="1" i="1">
                <a:solidFill>
                  <a:srgbClr val="CC3300"/>
                </a:solidFill>
              </a:rPr>
              <a:t>Medic</a:t>
            </a:r>
            <a:r>
              <a:rPr lang="en-US" sz="2800" b="1" i="1">
                <a:solidFill>
                  <a:schemeClr val="accent2"/>
                </a:solidFill>
              </a:rPr>
              <a:t>aid</a:t>
            </a:r>
            <a:r>
              <a:rPr lang="en-US" sz="2800">
                <a:solidFill>
                  <a:schemeClr val="accent2"/>
                </a:solidFill>
              </a:rPr>
              <a:t> </a:t>
            </a:r>
            <a:r>
              <a:rPr lang="en-US" sz="2800"/>
              <a:t>gave states money to help poor people pay for medical 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0-#ppt_w/2"/>
                                          </p:val>
                                        </p:tav>
                                        <p:tav tm="100000">
                                          <p:val>
                                            <p:strVal val="#ppt_x"/>
                                          </p:val>
                                        </p:tav>
                                      </p:tavLst>
                                    </p:anim>
                                    <p:anim calcmode="lin" valueType="num">
                                      <p:cBhvr additive="base">
                                        <p:cTn id="20"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8"/>
                                        </p:tgtEl>
                                        <p:attrNameLst>
                                          <p:attrName>style.visibility</p:attrName>
                                        </p:attrNameLst>
                                      </p:cBhvr>
                                      <p:to>
                                        <p:strVal val="visible"/>
                                      </p:to>
                                    </p:set>
                                    <p:anim calcmode="lin" valueType="num">
                                      <p:cBhvr additive="base">
                                        <p:cTn id="25" dur="500" fill="hold"/>
                                        <p:tgtEl>
                                          <p:spTgt spid="14348"/>
                                        </p:tgtEl>
                                        <p:attrNameLst>
                                          <p:attrName>ppt_x</p:attrName>
                                        </p:attrNameLst>
                                      </p:cBhvr>
                                      <p:tavLst>
                                        <p:tav tm="0">
                                          <p:val>
                                            <p:strVal val="0-#ppt_w/2"/>
                                          </p:val>
                                        </p:tav>
                                        <p:tav tm="100000">
                                          <p:val>
                                            <p:strVal val="#ppt_x"/>
                                          </p:val>
                                        </p:tav>
                                      </p:tavLst>
                                    </p:anim>
                                    <p:anim calcmode="lin" valueType="num">
                                      <p:cBhvr additive="base">
                                        <p:cTn id="26"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autoUpdateAnimBg="0"/>
      <p:bldP spid="14342" grpId="0" autoUpdateAnimBg="0"/>
      <p:bldP spid="143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35052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The </a:t>
            </a:r>
            <a:r>
              <a:rPr lang="en-US" sz="2800" b="1"/>
              <a:t>Economic </a:t>
            </a:r>
            <a:r>
              <a:rPr lang="en-US" sz="2800" b="1" i="1"/>
              <a:t>Opportunity</a:t>
            </a:r>
            <a:r>
              <a:rPr lang="en-US" sz="2800" b="1"/>
              <a:t> Act</a:t>
            </a:r>
            <a:r>
              <a:rPr lang="en-US" sz="2800"/>
              <a:t> helped the poor by offering job training and loans.</a:t>
            </a:r>
          </a:p>
        </p:txBody>
      </p:sp>
      <p:sp>
        <p:nvSpPr>
          <p:cNvPr id="3075" name="Rectangle 3"/>
          <p:cNvSpPr>
            <a:spLocks noChangeArrowheads="1"/>
          </p:cNvSpPr>
          <p:nvPr/>
        </p:nvSpPr>
        <p:spPr bwMode="auto">
          <a:xfrm>
            <a:off x="0" y="2438400"/>
            <a:ext cx="3505200"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Congress created the </a:t>
            </a:r>
            <a:r>
              <a:rPr lang="en-US" sz="2800" b="1"/>
              <a:t>Department of Housing and Urban Development (HUD)</a:t>
            </a:r>
            <a:r>
              <a:rPr lang="en-US" sz="2800"/>
              <a:t> to build </a:t>
            </a:r>
            <a:r>
              <a:rPr lang="en-US" sz="2800" b="1" i="1"/>
              <a:t>low-income housing</a:t>
            </a:r>
            <a:r>
              <a:rPr lang="en-US" sz="2800"/>
              <a:t>.</a:t>
            </a:r>
          </a:p>
        </p:txBody>
      </p:sp>
      <p:pic>
        <p:nvPicPr>
          <p:cNvPr id="3077" name="Picture 5" descr="s03411u">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215" b="9161"/>
          <a:stretch>
            <a:fillRect/>
          </a:stretch>
        </p:blipFill>
        <p:spPr bwMode="auto">
          <a:xfrm>
            <a:off x="3486150" y="0"/>
            <a:ext cx="5657850" cy="5937250"/>
          </a:xfrm>
          <a:prstGeom prst="rect">
            <a:avLst/>
          </a:prstGeom>
          <a:noFill/>
          <a:extLst>
            <a:ext uri="{909E8E84-426E-40DD-AFC4-6F175D3DCCD1}">
              <a14:hiddenFill xmlns:a14="http://schemas.microsoft.com/office/drawing/2010/main" xmlns="">
                <a:solidFill>
                  <a:srgbClr val="FFFFFF"/>
                </a:solidFill>
              </a14:hiddenFill>
            </a:ext>
          </a:extLst>
        </p:spPr>
      </p:pic>
      <p:sp>
        <p:nvSpPr>
          <p:cNvPr id="3078" name="Text Box 6"/>
          <p:cNvSpPr txBox="1">
            <a:spLocks noChangeArrowheads="1"/>
          </p:cNvSpPr>
          <p:nvPr/>
        </p:nvSpPr>
        <p:spPr bwMode="auto">
          <a:xfrm>
            <a:off x="0" y="6338888"/>
            <a:ext cx="91440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n-US" sz="2800" b="1" i="1"/>
              <a:t>“Kindly Move Over A Little, Gentlemen”</a:t>
            </a:r>
          </a:p>
        </p:txBody>
      </p:sp>
      <p:sp>
        <p:nvSpPr>
          <p:cNvPr id="3079" name="Text Box 7"/>
          <p:cNvSpPr txBox="1">
            <a:spLocks noChangeArrowheads="1"/>
          </p:cNvSpPr>
          <p:nvPr/>
        </p:nvSpPr>
        <p:spPr bwMode="auto">
          <a:xfrm>
            <a:off x="3505200" y="5943600"/>
            <a:ext cx="5638800" cy="3048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1400"/>
              <a:t>---A 1965 Herblock Cartoon, copyright by </a:t>
            </a:r>
            <a:r>
              <a:rPr lang="en-US" sz="1400">
                <a:hlinkClick r:id="rId4"/>
              </a:rPr>
              <a:t>The Herb Block Foundation</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0-#ppt_w/2"/>
                                          </p:val>
                                        </p:tav>
                                        <p:tav tm="100000">
                                          <p:val>
                                            <p:strVal val="#ppt_x"/>
                                          </p:val>
                                        </p:tav>
                                      </p:tavLst>
                                    </p:anim>
                                    <p:anim calcmode="lin" valueType="num">
                                      <p:cBhvr additive="base">
                                        <p:cTn id="12" dur="500" fill="hold"/>
                                        <p:tgtEl>
                                          <p:spTgt spid="307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79"/>
                                        </p:tgtEl>
                                        <p:attrNameLst>
                                          <p:attrName>style.visibility</p:attrName>
                                        </p:attrNameLst>
                                      </p:cBhvr>
                                      <p:to>
                                        <p:strVal val="visible"/>
                                      </p:to>
                                    </p:set>
                                    <p:anim calcmode="lin" valueType="num">
                                      <p:cBhvr additive="base">
                                        <p:cTn id="15" dur="500" fill="hold"/>
                                        <p:tgtEl>
                                          <p:spTgt spid="3079"/>
                                        </p:tgtEl>
                                        <p:attrNameLst>
                                          <p:attrName>ppt_x</p:attrName>
                                        </p:attrNameLst>
                                      </p:cBhvr>
                                      <p:tavLst>
                                        <p:tav tm="0">
                                          <p:val>
                                            <p:strVal val="0-#ppt_w/2"/>
                                          </p:val>
                                        </p:tav>
                                        <p:tav tm="100000">
                                          <p:val>
                                            <p:strVal val="#ppt_x"/>
                                          </p:val>
                                        </p:tav>
                                      </p:tavLst>
                                    </p:anim>
                                    <p:anim calcmode="lin" valueType="num">
                                      <p:cBhvr additive="base">
                                        <p:cTn id="16"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0-#ppt_w/2"/>
                                          </p:val>
                                        </p:tav>
                                        <p:tav tm="100000">
                                          <p:val>
                                            <p:strVal val="#ppt_x"/>
                                          </p:val>
                                        </p:tav>
                                      </p:tavLst>
                                    </p:anim>
                                    <p:anim calcmode="lin" valueType="num">
                                      <p:cBhvr additive="base">
                                        <p:cTn id="22"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additive="base">
                                        <p:cTn id="27" dur="500" fill="hold"/>
                                        <p:tgtEl>
                                          <p:spTgt spid="3075"/>
                                        </p:tgtEl>
                                        <p:attrNameLst>
                                          <p:attrName>ppt_x</p:attrName>
                                        </p:attrNameLst>
                                      </p:cBhvr>
                                      <p:tavLst>
                                        <p:tav tm="0">
                                          <p:val>
                                            <p:strVal val="0-#ppt_w/2"/>
                                          </p:val>
                                        </p:tav>
                                        <p:tav tm="100000">
                                          <p:val>
                                            <p:strVal val="#ppt_x"/>
                                          </p:val>
                                        </p:tav>
                                      </p:tavLst>
                                    </p:anim>
                                    <p:anim calcmode="lin" valueType="num">
                                      <p:cBhvr additive="base">
                                        <p:cTn id="2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8" grpId="0" autoUpdateAnimBg="0"/>
      <p:bldP spid="30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508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800" b="1" u="sng"/>
              <a:t>1968: Year of Crisis</a:t>
            </a:r>
          </a:p>
        </p:txBody>
      </p:sp>
      <p:sp>
        <p:nvSpPr>
          <p:cNvPr id="5125" name="Rectangle 5"/>
          <p:cNvSpPr>
            <a:spLocks noChangeArrowheads="1"/>
          </p:cNvSpPr>
          <p:nvPr/>
        </p:nvSpPr>
        <p:spPr bwMode="auto">
          <a:xfrm>
            <a:off x="0" y="838200"/>
            <a:ext cx="2057400"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a:t>· Americans </a:t>
            </a:r>
            <a:r>
              <a:rPr lang="en-US" sz="2800" b="1" i="1"/>
              <a:t>protested </a:t>
            </a:r>
            <a:r>
              <a:rPr lang="en-US" sz="2800"/>
              <a:t>against the </a:t>
            </a:r>
            <a:r>
              <a:rPr lang="en-US" sz="2800" b="1" i="1"/>
              <a:t>Vietnam </a:t>
            </a:r>
            <a:r>
              <a:rPr lang="en-US" sz="2800"/>
              <a:t>War across the country.</a:t>
            </a:r>
          </a:p>
        </p:txBody>
      </p:sp>
      <p:pic>
        <p:nvPicPr>
          <p:cNvPr id="5129" name="Picture 9" descr="vietnam_protest_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8988" y="914400"/>
            <a:ext cx="7085012" cy="539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129"/>
                                        </p:tgtEl>
                                        <p:attrNameLst>
                                          <p:attrName>style.visibility</p:attrName>
                                        </p:attrNameLst>
                                      </p:cBhvr>
                                      <p:to>
                                        <p:strVal val="visible"/>
                                      </p:to>
                                    </p:set>
                                    <p:anim calcmode="lin" valueType="num">
                                      <p:cBhvr additive="base">
                                        <p:cTn id="19" dur="500" fill="hold"/>
                                        <p:tgtEl>
                                          <p:spTgt spid="5129"/>
                                        </p:tgtEl>
                                        <p:attrNameLst>
                                          <p:attrName>ppt_x</p:attrName>
                                        </p:attrNameLst>
                                      </p:cBhvr>
                                      <p:tavLst>
                                        <p:tav tm="0">
                                          <p:val>
                                            <p:strVal val="1+#ppt_w/2"/>
                                          </p:val>
                                        </p:tav>
                                        <p:tav tm="100000">
                                          <p:val>
                                            <p:strVal val="#ppt_x"/>
                                          </p:val>
                                        </p:tav>
                                      </p:tavLst>
                                    </p:anim>
                                    <p:anim calcmode="lin" valueType="num">
                                      <p:cBhvr additive="base">
                                        <p:cTn id="2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0" y="0"/>
            <a:ext cx="37338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 Thousands of college students </a:t>
            </a:r>
            <a:r>
              <a:rPr lang="en-US" sz="2800" b="1" i="1"/>
              <a:t>burned </a:t>
            </a:r>
            <a:r>
              <a:rPr lang="en-US" sz="2800"/>
              <a:t>draft cards and refused to serve in the military.</a:t>
            </a:r>
          </a:p>
        </p:txBody>
      </p:sp>
      <p:pic>
        <p:nvPicPr>
          <p:cNvPr id="2253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1738" y="0"/>
            <a:ext cx="5402262" cy="685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35" name="Text Box 7"/>
          <p:cNvSpPr txBox="1">
            <a:spLocks noChangeArrowheads="1"/>
          </p:cNvSpPr>
          <p:nvPr/>
        </p:nvSpPr>
        <p:spPr bwMode="auto">
          <a:xfrm>
            <a:off x="685800" y="5562600"/>
            <a:ext cx="3048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i="1"/>
              <a:t>Remains of ripped Vietnam War draft card. (1972)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13a1cea625e35eb595b22bd03d01ed654e59"/>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1026</TotalTime>
  <Words>745</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LPS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LPS</dc:creator>
  <cp:lastModifiedBy>nathan.fleenor</cp:lastModifiedBy>
  <cp:revision>74</cp:revision>
  <dcterms:created xsi:type="dcterms:W3CDTF">2007-05-02T16:38:46Z</dcterms:created>
  <dcterms:modified xsi:type="dcterms:W3CDTF">2012-08-07T19:00:30Z</dcterms:modified>
</cp:coreProperties>
</file>